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16"/>
  </p:notesMasterIdLst>
  <p:handoutMasterIdLst>
    <p:handoutMasterId r:id="rId217"/>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67" r:id="rId167"/>
    <p:sldId id="468" r:id="rId168"/>
    <p:sldId id="408" r:id="rId169"/>
    <p:sldId id="405" r:id="rId170"/>
    <p:sldId id="406" r:id="rId171"/>
    <p:sldId id="409" r:id="rId172"/>
    <p:sldId id="410" r:id="rId173"/>
    <p:sldId id="412" r:id="rId174"/>
    <p:sldId id="413" r:id="rId175"/>
    <p:sldId id="421" r:id="rId176"/>
    <p:sldId id="423" r:id="rId177"/>
    <p:sldId id="415" r:id="rId178"/>
    <p:sldId id="422" r:id="rId179"/>
    <p:sldId id="478" r:id="rId180"/>
    <p:sldId id="419" r:id="rId181"/>
    <p:sldId id="424" r:id="rId182"/>
    <p:sldId id="426" r:id="rId183"/>
    <p:sldId id="479" r:id="rId184"/>
    <p:sldId id="480" r:id="rId185"/>
    <p:sldId id="485" r:id="rId186"/>
    <p:sldId id="483" r:id="rId187"/>
    <p:sldId id="482" r:id="rId188"/>
    <p:sldId id="484" r:id="rId189"/>
    <p:sldId id="420" r:id="rId190"/>
    <p:sldId id="496" r:id="rId191"/>
    <p:sldId id="487" r:id="rId192"/>
    <p:sldId id="425" r:id="rId193"/>
    <p:sldId id="488" r:id="rId194"/>
    <p:sldId id="489" r:id="rId195"/>
    <p:sldId id="490" r:id="rId196"/>
    <p:sldId id="491" r:id="rId197"/>
    <p:sldId id="492" r:id="rId198"/>
    <p:sldId id="493" r:id="rId199"/>
    <p:sldId id="486" r:id="rId200"/>
    <p:sldId id="495" r:id="rId201"/>
    <p:sldId id="494" r:id="rId202"/>
    <p:sldId id="416" r:id="rId203"/>
    <p:sldId id="262" r:id="rId204"/>
    <p:sldId id="302" r:id="rId205"/>
    <p:sldId id="303" r:id="rId206"/>
    <p:sldId id="307" r:id="rId207"/>
    <p:sldId id="472" r:id="rId208"/>
    <p:sldId id="473" r:id="rId209"/>
    <p:sldId id="474" r:id="rId210"/>
    <p:sldId id="304" r:id="rId211"/>
    <p:sldId id="470" r:id="rId212"/>
    <p:sldId id="475" r:id="rId213"/>
    <p:sldId id="476" r:id="rId214"/>
    <p:sldId id="477" r:id="rId2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beeblah Aberejo" initials="HA" lastIdx="1" clrIdx="0">
    <p:extLst>
      <p:ext uri="{19B8F6BF-5375-455C-9EA6-DF929625EA0E}">
        <p15:presenceInfo xmlns:p15="http://schemas.microsoft.com/office/powerpoint/2012/main" userId="34b05dfb0ec207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p:scale>
          <a:sx n="100" d="100"/>
          <a:sy n="100" d="100"/>
        </p:scale>
        <p:origin x="89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3/18/2025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374E-1197-269C-B8C0-59AC3D28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E7B64-9E5F-B679-111A-BE8E6DB5A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AF3FA-F602-850C-CDC2-63DB1310B1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4269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3/18/2025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3/18/2025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3/18/2025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3/18/2025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3/18/2025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3/18/2025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3/18/2025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3/18/2025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9090717" y="4694506"/>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166</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167</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177</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178</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CCE966-C094-1BDA-427C-7FB2F930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13C2-0C90-702F-C503-C17E36FD52C4}"/>
              </a:ext>
            </a:extLst>
          </p:cNvPr>
          <p:cNvSpPr>
            <a:spLocks noGrp="1"/>
          </p:cNvSpPr>
          <p:nvPr>
            <p:ph type="title"/>
          </p:nvPr>
        </p:nvSpPr>
        <p:spPr/>
        <p:txBody>
          <a:bodyPr/>
          <a:lstStyle/>
          <a:p>
            <a:r>
              <a:rPr lang="en-US" dirty="0">
                <a:solidFill>
                  <a:srgbClr val="DD9C19"/>
                </a:solidFill>
                <a:latin typeface="Century Gothic" panose="020B0502020202020204" pitchFamily="34" charset="0"/>
              </a:rPr>
              <a:t>The Transformer</a:t>
            </a:r>
          </a:p>
        </p:txBody>
      </p:sp>
      <p:sp>
        <p:nvSpPr>
          <p:cNvPr id="3" name="Content Placeholder 2">
            <a:extLst>
              <a:ext uri="{FF2B5EF4-FFF2-40B4-BE49-F238E27FC236}">
                <a16:creationId xmlns:a16="http://schemas.microsoft.com/office/drawing/2014/main" id="{530417AD-7271-11CD-9C92-F08939286198}"/>
              </a:ext>
            </a:extLst>
          </p:cNvPr>
          <p:cNvSpPr>
            <a:spLocks noGrp="1"/>
          </p:cNvSpPr>
          <p:nvPr>
            <p:ph idx="1"/>
          </p:nvPr>
        </p:nvSpPr>
        <p:spPr>
          <a:xfrm>
            <a:off x="661957" y="1845732"/>
            <a:ext cx="10550526" cy="4402667"/>
          </a:xfrm>
        </p:spPr>
        <p:txBody>
          <a:bodyPr>
            <a:normAutofit fontScale="77500" lnSpcReduction="20000"/>
          </a:bodyPr>
          <a:lstStyle/>
          <a:p>
            <a:pPr marL="514350" indent="-514350">
              <a:lnSpc>
                <a:spcPct val="150000"/>
              </a:lnSpc>
              <a:buFont typeface="+mj-lt"/>
              <a:buAutoNum type="arabicPeriod"/>
            </a:pPr>
            <a:r>
              <a:rPr lang="en-US" sz="2800" dirty="0">
                <a:solidFill>
                  <a:schemeClr val="bg1"/>
                </a:solidFill>
                <a:latin typeface="Century Gothic" panose="020B0502020202020204" pitchFamily="34" charset="0"/>
              </a:rPr>
              <a:t>Starting in 2017, a new model architecture started overtaking recurrent neural networks across most natural language processing tasks: </a:t>
            </a:r>
            <a:r>
              <a:rPr lang="en-US" sz="2800" b="1" dirty="0">
                <a:solidFill>
                  <a:schemeClr val="bg1"/>
                </a:solidFill>
                <a:latin typeface="Century Gothic" panose="020B0502020202020204" pitchFamily="34" charset="0"/>
              </a:rPr>
              <a:t>the Transformer.</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Transformers were introduced in the seminal paper </a:t>
            </a:r>
            <a:r>
              <a:rPr lang="en-US" sz="2800" b="1" dirty="0">
                <a:solidFill>
                  <a:schemeClr val="bg1"/>
                </a:solidFill>
                <a:latin typeface="Century Gothic" panose="020B0502020202020204" pitchFamily="34" charset="0"/>
              </a:rPr>
              <a:t>“Attention is all you need” </a:t>
            </a:r>
            <a:r>
              <a:rPr lang="en-US" sz="2800" dirty="0">
                <a:solidFill>
                  <a:schemeClr val="bg1"/>
                </a:solidFill>
                <a:latin typeface="Century Gothic" panose="020B0502020202020204" pitchFamily="34" charset="0"/>
              </a:rPr>
              <a:t>by Vaswani et al.</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The gist of the paper is right there in the title: as it turned out, a simple mechanism called </a:t>
            </a:r>
            <a:r>
              <a:rPr lang="en-US" sz="2800" b="1" dirty="0">
                <a:solidFill>
                  <a:schemeClr val="bg1"/>
                </a:solidFill>
                <a:latin typeface="Century Gothic" panose="020B0502020202020204" pitchFamily="34" charset="0"/>
              </a:rPr>
              <a:t>“neural attention” </a:t>
            </a:r>
            <a:r>
              <a:rPr lang="en-US" sz="2800" dirty="0">
                <a:solidFill>
                  <a:schemeClr val="bg1"/>
                </a:solidFill>
                <a:latin typeface="Century Gothic" panose="020B0502020202020204" pitchFamily="34" charset="0"/>
              </a:rPr>
              <a:t>could be used to build powerful sequence models that didn’t feature any recurrent layers or convolution layers.</a:t>
            </a:r>
          </a:p>
        </p:txBody>
      </p:sp>
      <p:sp>
        <p:nvSpPr>
          <p:cNvPr id="5" name="Footer Placeholder 4">
            <a:extLst>
              <a:ext uri="{FF2B5EF4-FFF2-40B4-BE49-F238E27FC236}">
                <a16:creationId xmlns:a16="http://schemas.microsoft.com/office/drawing/2014/main" id="{E4758BC0-2E91-5F73-146E-023EFECCC26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928AE2-50B8-E443-0E16-990EECE5151F}"/>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
        <p:nvSpPr>
          <p:cNvPr id="4" name="TextBox 3">
            <a:extLst>
              <a:ext uri="{FF2B5EF4-FFF2-40B4-BE49-F238E27FC236}">
                <a16:creationId xmlns:a16="http://schemas.microsoft.com/office/drawing/2014/main" id="{649C9EF0-DE9B-BB73-7DE8-F5FC539F3944}"/>
              </a:ext>
            </a:extLst>
          </p:cNvPr>
          <p:cNvSpPr txBox="1"/>
          <p:nvPr/>
        </p:nvSpPr>
        <p:spPr>
          <a:xfrm>
            <a:off x="5334001" y="5707761"/>
            <a:ext cx="6562724"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Read the paper via this link: </a:t>
            </a:r>
            <a:r>
              <a:rPr lang="en-US" b="1" spc="65" dirty="0">
                <a:solidFill>
                  <a:srgbClr val="FFFFFF"/>
                </a:solidFill>
                <a:latin typeface="Bradley Hand ITC" panose="03070402050302030203" pitchFamily="66" charset="0"/>
                <a:cs typeface="Arial"/>
                <a:hlinkClick r:id="rId3"/>
              </a:rPr>
              <a:t>https://arxiv.org/abs/1706.03762</a:t>
            </a:r>
            <a:r>
              <a:rPr lang="en-US" b="1" spc="65" dirty="0">
                <a:solidFill>
                  <a:srgbClr val="FFFFFF"/>
                </a:solidFill>
                <a:latin typeface="Bradley Hand ITC" panose="03070402050302030203" pitchFamily="66" charset="0"/>
                <a:cs typeface="Arial"/>
              </a:rPr>
              <a:t>. or simply Google search</a:t>
            </a:r>
          </a:p>
        </p:txBody>
      </p:sp>
    </p:spTree>
    <p:extLst>
      <p:ext uri="{BB962C8B-B14F-4D97-AF65-F5344CB8AC3E}">
        <p14:creationId xmlns:p14="http://schemas.microsoft.com/office/powerpoint/2010/main" val="1744537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E869C6-9CEC-C476-7FDD-17DBD2C85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AA3A8-FD15-8E05-5F37-9C46690B88D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F9D347FA-D76C-BBFA-30D9-D706E9FD9A1E}"/>
              </a:ext>
            </a:extLst>
          </p:cNvPr>
          <p:cNvSpPr>
            <a:spLocks noGrp="1"/>
          </p:cNvSpPr>
          <p:nvPr>
            <p:ph idx="1"/>
          </p:nvPr>
        </p:nvSpPr>
        <p:spPr>
          <a:xfrm>
            <a:off x="306705" y="1845733"/>
            <a:ext cx="5645800" cy="4374092"/>
          </a:xfrm>
        </p:spPr>
        <p:txBody>
          <a:bodyPr>
            <a:normAutofit/>
          </a:bodyPr>
          <a:lstStyle/>
          <a:p>
            <a:pPr>
              <a:lnSpc>
                <a:spcPct val="150000"/>
              </a:lnSpc>
            </a:pPr>
            <a:r>
              <a:rPr lang="en-US" sz="2400" dirty="0">
                <a:solidFill>
                  <a:schemeClr val="bg1"/>
                </a:solidFill>
                <a:latin typeface="Century Gothic" panose="020B0502020202020204" pitchFamily="34" charset="0"/>
              </a:rPr>
              <a:t>Attention (or Neural Attention) is a simple yet powerful idea, Because not all input information seen by a model is equally important to the task at hand, so models should “pay more attention” to some features and “pay less attention” to other features.</a:t>
            </a:r>
          </a:p>
        </p:txBody>
      </p:sp>
      <p:sp>
        <p:nvSpPr>
          <p:cNvPr id="5" name="Footer Placeholder 4">
            <a:extLst>
              <a:ext uri="{FF2B5EF4-FFF2-40B4-BE49-F238E27FC236}">
                <a16:creationId xmlns:a16="http://schemas.microsoft.com/office/drawing/2014/main" id="{91C8DBDD-C864-1A01-7894-11736AA25D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1C4F55-A2F1-0FE2-461A-9EC27B6CEA31}"/>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pic>
        <p:nvPicPr>
          <p:cNvPr id="12" name="Picture 11">
            <a:extLst>
              <a:ext uri="{FF2B5EF4-FFF2-40B4-BE49-F238E27FC236}">
                <a16:creationId xmlns:a16="http://schemas.microsoft.com/office/drawing/2014/main" id="{9E43B2E6-3C07-8760-5614-9FF27819CED6}"/>
              </a:ext>
            </a:extLst>
          </p:cNvPr>
          <p:cNvPicPr>
            <a:picLocks noChangeAspect="1"/>
          </p:cNvPicPr>
          <p:nvPr/>
        </p:nvPicPr>
        <p:blipFill>
          <a:blip r:embed="rId2"/>
          <a:srcRect l="27893" t="37267" r="42811" b="33508"/>
          <a:stretch/>
        </p:blipFill>
        <p:spPr>
          <a:xfrm>
            <a:off x="6239495" y="2211248"/>
            <a:ext cx="5645800" cy="3168015"/>
          </a:xfrm>
          <a:prstGeom prst="rect">
            <a:avLst/>
          </a:prstGeom>
          <a:ln w="127000" cap="sq">
            <a:solidFill>
              <a:schemeClr val="bg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2897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367FCD-603B-5C19-838F-3DDDCC25D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8873-768A-EC44-3DD6-3B23E5927D5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114F7B98-18DD-14E7-5365-AAE42C4A885A}"/>
              </a:ext>
            </a:extLst>
          </p:cNvPr>
          <p:cNvSpPr>
            <a:spLocks noGrp="1"/>
          </p:cNvSpPr>
          <p:nvPr>
            <p:ph idx="1"/>
          </p:nvPr>
        </p:nvSpPr>
        <p:spPr>
          <a:xfrm>
            <a:off x="454909" y="1835295"/>
            <a:ext cx="4674599" cy="4224140"/>
          </a:xfrm>
        </p:spPr>
        <p:txBody>
          <a:bodyPr>
            <a:normAutofit/>
          </a:bodyPr>
          <a:lstStyle/>
          <a:p>
            <a:pPr>
              <a:lnSpc>
                <a:spcPct val="150000"/>
              </a:lnSpc>
            </a:pPr>
            <a:r>
              <a:rPr lang="en-US" sz="2400" dirty="0">
                <a:solidFill>
                  <a:schemeClr val="bg1"/>
                </a:solidFill>
                <a:latin typeface="Century Gothic" panose="020B0502020202020204" pitchFamily="34" charset="0"/>
              </a:rPr>
              <a:t>Because not all input information seen by a model is equally important to the task at hand, so models should “pay more attention” to some features and “pay less attention” to other features.</a:t>
            </a:r>
          </a:p>
        </p:txBody>
      </p:sp>
      <p:sp>
        <p:nvSpPr>
          <p:cNvPr id="5" name="Footer Placeholder 4">
            <a:extLst>
              <a:ext uri="{FF2B5EF4-FFF2-40B4-BE49-F238E27FC236}">
                <a16:creationId xmlns:a16="http://schemas.microsoft.com/office/drawing/2014/main" id="{4D791BFC-8BAD-7205-C279-A4F9DC4BD1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9F4C3E-B947-DA14-84A3-CF45CCB72AEA}"/>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pic>
        <p:nvPicPr>
          <p:cNvPr id="4" name="Picture 3">
            <a:extLst>
              <a:ext uri="{FF2B5EF4-FFF2-40B4-BE49-F238E27FC236}">
                <a16:creationId xmlns:a16="http://schemas.microsoft.com/office/drawing/2014/main" id="{70FCA3C6-1D8B-708C-714B-79E6CA3E6C4D}"/>
              </a:ext>
            </a:extLst>
          </p:cNvPr>
          <p:cNvPicPr>
            <a:picLocks noChangeAspect="1"/>
          </p:cNvPicPr>
          <p:nvPr/>
        </p:nvPicPr>
        <p:blipFill>
          <a:blip r:embed="rId2"/>
          <a:srcRect l="27893" t="37267" r="42811" b="33508"/>
          <a:stretch/>
        </p:blipFill>
        <p:spPr>
          <a:xfrm>
            <a:off x="5737213" y="81177"/>
            <a:ext cx="5543551" cy="3110640"/>
          </a:xfrm>
          <a:prstGeom prst="rect">
            <a:avLst/>
          </a:prstGeom>
        </p:spPr>
      </p:pic>
      <p:pic>
        <p:nvPicPr>
          <p:cNvPr id="10" name="Picture 9">
            <a:extLst>
              <a:ext uri="{FF2B5EF4-FFF2-40B4-BE49-F238E27FC236}">
                <a16:creationId xmlns:a16="http://schemas.microsoft.com/office/drawing/2014/main" id="{5944B3C5-768D-D63F-3B4B-97DDB25940AD}"/>
              </a:ext>
            </a:extLst>
          </p:cNvPr>
          <p:cNvPicPr>
            <a:picLocks noChangeAspect="1"/>
          </p:cNvPicPr>
          <p:nvPr/>
        </p:nvPicPr>
        <p:blipFill>
          <a:blip r:embed="rId3"/>
          <a:srcRect l="27656" t="36666" r="42578" b="34230"/>
          <a:stretch/>
        </p:blipFill>
        <p:spPr>
          <a:xfrm>
            <a:off x="5737213" y="3321043"/>
            <a:ext cx="5543550" cy="3048817"/>
          </a:xfrm>
          <a:prstGeom prst="rect">
            <a:avLst/>
          </a:prstGeom>
        </p:spPr>
      </p:pic>
    </p:spTree>
    <p:extLst>
      <p:ext uri="{BB962C8B-B14F-4D97-AF65-F5344CB8AC3E}">
        <p14:creationId xmlns:p14="http://schemas.microsoft.com/office/powerpoint/2010/main" val="5524501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9ED278-B445-1B4D-C50B-90118BD5A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EA66A-16B2-C069-BE03-DE1A3A4E04C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5" name="Footer Placeholder 4">
            <a:extLst>
              <a:ext uri="{FF2B5EF4-FFF2-40B4-BE49-F238E27FC236}">
                <a16:creationId xmlns:a16="http://schemas.microsoft.com/office/drawing/2014/main" id="{104F0F11-C8F5-6E2C-A099-8C6417570E5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5FB390-3BEE-672A-4727-7298066EACD0}"/>
              </a:ext>
            </a:extLst>
          </p:cNvPr>
          <p:cNvSpPr>
            <a:spLocks noGrp="1"/>
          </p:cNvSpPr>
          <p:nvPr>
            <p:ph type="sldNum" sz="quarter" idx="12"/>
          </p:nvPr>
        </p:nvSpPr>
        <p:spPr/>
        <p:txBody>
          <a:bodyPr/>
          <a:lstStyle/>
          <a:p>
            <a:fld id="{7F537688-BEAE-4904-826F-1C1E0645A5D0}" type="slidenum">
              <a:rPr lang="en-US" sz="2000" smtClean="0"/>
              <a:t>185</a:t>
            </a:fld>
            <a:endParaRPr lang="en-US" sz="2000" dirty="0"/>
          </a:p>
        </p:txBody>
      </p:sp>
      <p:sp>
        <p:nvSpPr>
          <p:cNvPr id="4" name="TextBox 3">
            <a:extLst>
              <a:ext uri="{FF2B5EF4-FFF2-40B4-BE49-F238E27FC236}">
                <a16:creationId xmlns:a16="http://schemas.microsoft.com/office/drawing/2014/main" id="{49EB8F6B-EDC8-7BEB-A5B8-3A7BE991BF89}"/>
              </a:ext>
            </a:extLst>
          </p:cNvPr>
          <p:cNvSpPr txBox="1"/>
          <p:nvPr/>
        </p:nvSpPr>
        <p:spPr>
          <a:xfrm>
            <a:off x="744853" y="1737360"/>
            <a:ext cx="3350897" cy="452431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idea looks similar to that of Max pooling in CNN, Max pooling in convnets looks at a pool of features in a spatial region and selects just one feature to keep. That’s an “all or nothing” form of attention: keep the most important feature and discard the rest</a:t>
            </a:r>
          </a:p>
        </p:txBody>
      </p:sp>
      <p:grpSp>
        <p:nvGrpSpPr>
          <p:cNvPr id="12" name="Group 11">
            <a:extLst>
              <a:ext uri="{FF2B5EF4-FFF2-40B4-BE49-F238E27FC236}">
                <a16:creationId xmlns:a16="http://schemas.microsoft.com/office/drawing/2014/main" id="{385883D0-7F9C-605C-FA87-12F882E35B41}"/>
              </a:ext>
            </a:extLst>
          </p:cNvPr>
          <p:cNvGrpSpPr/>
          <p:nvPr/>
        </p:nvGrpSpPr>
        <p:grpSpPr>
          <a:xfrm>
            <a:off x="4448175" y="199288"/>
            <a:ext cx="7556845" cy="6115787"/>
            <a:chOff x="7982874" y="1962377"/>
            <a:chExt cx="3835167" cy="4009173"/>
          </a:xfrm>
        </p:grpSpPr>
        <p:pic>
          <p:nvPicPr>
            <p:cNvPr id="13" name="Picture 12">
              <a:extLst>
                <a:ext uri="{FF2B5EF4-FFF2-40B4-BE49-F238E27FC236}">
                  <a16:creationId xmlns:a16="http://schemas.microsoft.com/office/drawing/2014/main" id="{A6CE58CE-0507-F0FB-5487-BE375592ECAD}"/>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14" name="Rectangle 13">
              <a:extLst>
                <a:ext uri="{FF2B5EF4-FFF2-40B4-BE49-F238E27FC236}">
                  <a16:creationId xmlns:a16="http://schemas.microsoft.com/office/drawing/2014/main" id="{4898F342-1324-F618-8504-0F60207C31AD}"/>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41700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A256AD-D84D-358F-16FA-FCAE99442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7A08B-A09D-6727-920A-FBC87CAE53C0}"/>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884A6148-508B-074B-62D8-5E05E41E96F6}"/>
              </a:ext>
            </a:extLst>
          </p:cNvPr>
          <p:cNvSpPr>
            <a:spLocks noGrp="1"/>
          </p:cNvSpPr>
          <p:nvPr>
            <p:ph idx="1"/>
          </p:nvPr>
        </p:nvSpPr>
        <p:spPr>
          <a:xfrm>
            <a:off x="323169" y="1802191"/>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AF2ECDC0-3966-7471-F5D3-75FEB24660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0D2B420-3796-1D20-F94A-D8404582254C}"/>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pic>
        <p:nvPicPr>
          <p:cNvPr id="8" name="Picture 7">
            <a:extLst>
              <a:ext uri="{FF2B5EF4-FFF2-40B4-BE49-F238E27FC236}">
                <a16:creationId xmlns:a16="http://schemas.microsoft.com/office/drawing/2014/main" id="{8F57AFC0-1112-50AB-E84A-CC71B1699EB8}"/>
              </a:ext>
            </a:extLst>
          </p:cNvPr>
          <p:cNvPicPr>
            <a:picLocks noChangeAspect="1"/>
          </p:cNvPicPr>
          <p:nvPr/>
        </p:nvPicPr>
        <p:blipFill>
          <a:blip r:embed="rId2"/>
          <a:srcRect l="19620" t="24539" r="37649" b="66237"/>
          <a:stretch/>
        </p:blipFill>
        <p:spPr>
          <a:xfrm>
            <a:off x="2703606" y="5155474"/>
            <a:ext cx="8957172" cy="1087584"/>
          </a:xfrm>
          <a:prstGeom prst="rect">
            <a:avLst/>
          </a:prstGeom>
        </p:spPr>
      </p:pic>
    </p:spTree>
    <p:extLst>
      <p:ext uri="{BB962C8B-B14F-4D97-AF65-F5344CB8AC3E}">
        <p14:creationId xmlns:p14="http://schemas.microsoft.com/office/powerpoint/2010/main" val="283595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995382-3F23-76B1-4854-AA658F548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F6475-0444-A261-4C6D-1DD1B371498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4A9DBEBF-5800-99CE-5935-C06DD4905BFA}"/>
              </a:ext>
            </a:extLst>
          </p:cNvPr>
          <p:cNvSpPr>
            <a:spLocks noGrp="1"/>
          </p:cNvSpPr>
          <p:nvPr>
            <p:ph idx="1"/>
          </p:nvPr>
        </p:nvSpPr>
        <p:spPr>
          <a:xfrm>
            <a:off x="306703" y="1737360"/>
            <a:ext cx="6792657" cy="4576354"/>
          </a:xfrm>
        </p:spPr>
        <p:txBody>
          <a:bodyPr>
            <a:normAutofit fontScale="92500"/>
          </a:bodyPr>
          <a:lstStyle/>
          <a:p>
            <a:pPr>
              <a:lnSpc>
                <a:spcPct val="150000"/>
              </a:lnSpc>
            </a:pPr>
            <a:r>
              <a:rPr lang="en-US" b="1" dirty="0">
                <a:solidFill>
                  <a:schemeClr val="bg1"/>
                </a:solidFill>
                <a:latin typeface="Century Gothic" panose="020B0502020202020204" pitchFamily="34" charset="0"/>
              </a:rPr>
              <a:t>Step 1 </a:t>
            </a:r>
            <a:r>
              <a:rPr lang="en-US" dirty="0">
                <a:solidFill>
                  <a:schemeClr val="bg1"/>
                </a:solidFill>
                <a:latin typeface="Century Gothic" panose="020B0502020202020204" pitchFamily="34" charset="0"/>
              </a:rPr>
              <a:t>is to compute relevancy scores between the vector for “</a:t>
            </a:r>
            <a:r>
              <a:rPr lang="en-US" b="1" dirty="0">
                <a:solidFill>
                  <a:schemeClr val="bg1"/>
                </a:solidFill>
                <a:latin typeface="Century Gothic" panose="020B0502020202020204" pitchFamily="34" charset="0"/>
              </a:rPr>
              <a:t>station</a:t>
            </a:r>
            <a:r>
              <a:rPr lang="en-US" dirty="0">
                <a:solidFill>
                  <a:schemeClr val="bg1"/>
                </a:solidFill>
                <a:latin typeface="Century Gothic" panose="020B0502020202020204" pitchFamily="34" charset="0"/>
              </a:rPr>
              <a:t>” and every other word in the sentence. </a:t>
            </a:r>
          </a:p>
          <a:p>
            <a:pPr>
              <a:lnSpc>
                <a:spcPct val="150000"/>
              </a:lnSpc>
            </a:pPr>
            <a:r>
              <a:rPr lang="en-US" dirty="0">
                <a:solidFill>
                  <a:schemeClr val="bg1"/>
                </a:solidFill>
                <a:latin typeface="Century Gothic" panose="020B0502020202020204" pitchFamily="34" charset="0"/>
              </a:rPr>
              <a:t>These are our </a:t>
            </a:r>
            <a:r>
              <a:rPr lang="en-US" b="1" dirty="0">
                <a:solidFill>
                  <a:schemeClr val="bg1"/>
                </a:solidFill>
                <a:latin typeface="Century Gothic" panose="020B0502020202020204" pitchFamily="34" charset="0"/>
              </a:rPr>
              <a:t>“attention scores.” </a:t>
            </a:r>
            <a:r>
              <a:rPr lang="en-US" dirty="0">
                <a:solidFill>
                  <a:schemeClr val="bg1"/>
                </a:solidFill>
                <a:latin typeface="Century Gothic" panose="020B0502020202020204" pitchFamily="34" charset="0"/>
              </a:rPr>
              <a:t>We’re simply going to use the dot product between two-word vectors as a measure of the strength of their relationship. </a:t>
            </a:r>
          </a:p>
          <a:p>
            <a:pPr>
              <a:lnSpc>
                <a:spcPct val="150000"/>
              </a:lnSpc>
            </a:pPr>
            <a:r>
              <a:rPr lang="en-US" dirty="0">
                <a:solidFill>
                  <a:schemeClr val="bg1"/>
                </a:solidFill>
                <a:latin typeface="Century Gothic" panose="020B0502020202020204" pitchFamily="34" charset="0"/>
              </a:rPr>
              <a:t>It’s a very computationally efficient distance function, and it was already the standard way to relate two-word embeddings to each other long before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D98159A-7C85-D1DB-6602-47D8EAE244C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8D18C9B-9AEF-AB8F-9D93-FEE0C5EB79D8}"/>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pic>
        <p:nvPicPr>
          <p:cNvPr id="7" name="Picture 6">
            <a:extLst>
              <a:ext uri="{FF2B5EF4-FFF2-40B4-BE49-F238E27FC236}">
                <a16:creationId xmlns:a16="http://schemas.microsoft.com/office/drawing/2014/main" id="{46804026-A778-D8E3-6FAE-70F73A456623}"/>
              </a:ext>
            </a:extLst>
          </p:cNvPr>
          <p:cNvPicPr>
            <a:picLocks noChangeAspect="1"/>
          </p:cNvPicPr>
          <p:nvPr/>
        </p:nvPicPr>
        <p:blipFill>
          <a:blip r:embed="rId2"/>
          <a:srcRect l="19986" t="36872" r="55590" b="3101"/>
          <a:stretch/>
        </p:blipFill>
        <p:spPr>
          <a:xfrm>
            <a:off x="7099360" y="837794"/>
            <a:ext cx="4330656" cy="5987116"/>
          </a:xfrm>
          <a:prstGeom prst="rect">
            <a:avLst/>
          </a:prstGeom>
        </p:spPr>
      </p:pic>
      <p:pic>
        <p:nvPicPr>
          <p:cNvPr id="8" name="Picture 7">
            <a:extLst>
              <a:ext uri="{FF2B5EF4-FFF2-40B4-BE49-F238E27FC236}">
                <a16:creationId xmlns:a16="http://schemas.microsoft.com/office/drawing/2014/main" id="{12BD145A-B147-14E6-139B-4897CD2332E1}"/>
              </a:ext>
            </a:extLst>
          </p:cNvPr>
          <p:cNvPicPr>
            <a:picLocks noChangeAspect="1"/>
          </p:cNvPicPr>
          <p:nvPr/>
        </p:nvPicPr>
        <p:blipFill>
          <a:blip r:embed="rId2"/>
          <a:srcRect l="16929" t="18540" r="37649" b="66237"/>
          <a:stretch/>
        </p:blipFill>
        <p:spPr>
          <a:xfrm>
            <a:off x="7460857" y="106529"/>
            <a:ext cx="3751626" cy="707252"/>
          </a:xfrm>
          <a:prstGeom prst="rect">
            <a:avLst/>
          </a:prstGeom>
        </p:spPr>
      </p:pic>
    </p:spTree>
    <p:extLst>
      <p:ext uri="{BB962C8B-B14F-4D97-AF65-F5344CB8AC3E}">
        <p14:creationId xmlns:p14="http://schemas.microsoft.com/office/powerpoint/2010/main" val="17226151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AADF90-4794-DFDF-4894-D75A3CCA8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73435-0A9D-46B8-90EF-52E27C780A6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AA9FFC50-8F86-0968-35BA-657F4FE2900B}"/>
              </a:ext>
            </a:extLst>
          </p:cNvPr>
          <p:cNvSpPr>
            <a:spLocks noGrp="1"/>
          </p:cNvSpPr>
          <p:nvPr>
            <p:ph idx="1"/>
          </p:nvPr>
        </p:nvSpPr>
        <p:spPr>
          <a:xfrm>
            <a:off x="353649" y="1889025"/>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Right?</a:t>
            </a:r>
          </a:p>
        </p:txBody>
      </p:sp>
      <p:sp>
        <p:nvSpPr>
          <p:cNvPr id="5" name="Footer Placeholder 4">
            <a:extLst>
              <a:ext uri="{FF2B5EF4-FFF2-40B4-BE49-F238E27FC236}">
                <a16:creationId xmlns:a16="http://schemas.microsoft.com/office/drawing/2014/main" id="{5FA9476E-0E07-2304-BC28-4455928CA58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E8B4424-B400-B44E-9AFD-3DF44AC0E245}"/>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pic>
        <p:nvPicPr>
          <p:cNvPr id="7" name="Picture 6">
            <a:extLst>
              <a:ext uri="{FF2B5EF4-FFF2-40B4-BE49-F238E27FC236}">
                <a16:creationId xmlns:a16="http://schemas.microsoft.com/office/drawing/2014/main" id="{C3BEB547-5024-B5F1-52A2-6C8E89D3AF4B}"/>
              </a:ext>
            </a:extLst>
          </p:cNvPr>
          <p:cNvPicPr>
            <a:picLocks noChangeAspect="1"/>
          </p:cNvPicPr>
          <p:nvPr/>
        </p:nvPicPr>
        <p:blipFill>
          <a:blip r:embed="rId2"/>
          <a:srcRect l="16929" t="18540" r="16856" b="2730"/>
          <a:stretch/>
        </p:blipFill>
        <p:spPr>
          <a:xfrm>
            <a:off x="3812450" y="865514"/>
            <a:ext cx="8072846" cy="5399316"/>
          </a:xfrm>
          <a:prstGeom prst="rect">
            <a:avLst/>
          </a:prstGeom>
        </p:spPr>
      </p:pic>
      <p:pic>
        <p:nvPicPr>
          <p:cNvPr id="8" name="Picture 7">
            <a:extLst>
              <a:ext uri="{FF2B5EF4-FFF2-40B4-BE49-F238E27FC236}">
                <a16:creationId xmlns:a16="http://schemas.microsoft.com/office/drawing/2014/main" id="{F8C15985-A1C5-373C-267A-62D7DEB345B8}"/>
              </a:ext>
            </a:extLst>
          </p:cNvPr>
          <p:cNvPicPr>
            <a:picLocks noChangeAspect="1"/>
          </p:cNvPicPr>
          <p:nvPr/>
        </p:nvPicPr>
        <p:blipFill>
          <a:blip r:embed="rId2"/>
          <a:srcRect l="16929" t="18540" r="37649" b="66237"/>
          <a:stretch/>
        </p:blipFill>
        <p:spPr>
          <a:xfrm>
            <a:off x="3964850" y="1017914"/>
            <a:ext cx="5537738" cy="1043968"/>
          </a:xfrm>
          <a:prstGeom prst="rect">
            <a:avLst/>
          </a:prstGeom>
        </p:spPr>
      </p:pic>
    </p:spTree>
    <p:extLst>
      <p:ext uri="{BB962C8B-B14F-4D97-AF65-F5344CB8AC3E}">
        <p14:creationId xmlns:p14="http://schemas.microsoft.com/office/powerpoint/2010/main" val="37736196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0BE91-FD78-D107-728B-3E1537DAC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DFB1B-79A5-25A6-113F-918E6A1EB79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97D3A231-4DC6-BEBD-5BFC-DEF9E92E033D}"/>
              </a:ext>
            </a:extLst>
          </p:cNvPr>
          <p:cNvSpPr>
            <a:spLocks noGrp="1"/>
          </p:cNvSpPr>
          <p:nvPr>
            <p:ph idx="1"/>
          </p:nvPr>
        </p:nvSpPr>
        <p:spPr>
          <a:xfrm>
            <a:off x="979518" y="1798222"/>
            <a:ext cx="10945782" cy="4410211"/>
          </a:xfrm>
        </p:spPr>
        <p:txBody>
          <a:bodyPr>
            <a:normAutofit/>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 me help you understand </a:t>
            </a:r>
            <a:r>
              <a:rPr lang="en-US" sz="2800" b="1" dirty="0">
                <a:solidFill>
                  <a:schemeClr val="bg1"/>
                </a:solidFill>
                <a:latin typeface="Century Gothic" panose="020B0502020202020204" pitchFamily="34" charset="0"/>
              </a:rPr>
              <a:t>Attention Mechanism </a:t>
            </a:r>
            <a:r>
              <a:rPr lang="en-US" sz="2800" dirty="0">
                <a:solidFill>
                  <a:schemeClr val="bg1"/>
                </a:solidFill>
                <a:latin typeface="Century Gothic" panose="020B0502020202020204" pitchFamily="34" charset="0"/>
              </a:rPr>
              <a:t>with </a:t>
            </a:r>
            <a:r>
              <a:rPr lang="en-US" sz="2800" b="1" dirty="0">
                <a:solidFill>
                  <a:schemeClr val="bg1"/>
                </a:solidFill>
                <a:latin typeface="Century Gothic" panose="020B0502020202020204" pitchFamily="34" charset="0"/>
              </a:rPr>
              <a:t>SEARCH. </a:t>
            </a:r>
            <a:r>
              <a:rPr lang="en-US" sz="2800" dirty="0">
                <a:solidFill>
                  <a:schemeClr val="bg1"/>
                </a:solidFill>
                <a:latin typeface="Century Gothic" panose="020B0502020202020204" pitchFamily="34" charset="0"/>
              </a:rPr>
              <a:t>(i.e. using a SEARCH example)</a:t>
            </a:r>
          </a:p>
        </p:txBody>
      </p:sp>
      <p:sp>
        <p:nvSpPr>
          <p:cNvPr id="5" name="Footer Placeholder 4">
            <a:extLst>
              <a:ext uri="{FF2B5EF4-FFF2-40B4-BE49-F238E27FC236}">
                <a16:creationId xmlns:a16="http://schemas.microsoft.com/office/drawing/2014/main" id="{8B5AAFDB-6DDF-889A-D02F-9BCCB8782D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8665AF-9848-B9AF-AEBB-53C8A82CCD46}"/>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Tree>
    <p:extLst>
      <p:ext uri="{BB962C8B-B14F-4D97-AF65-F5344CB8AC3E}">
        <p14:creationId xmlns:p14="http://schemas.microsoft.com/office/powerpoint/2010/main" val="11466464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E5F0E7-84C9-7FD0-73E0-5489A9245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1A540-8818-7EED-1962-082FDEC0AE55}"/>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A132824-B871-9ECA-678B-2E37CE02543A}"/>
              </a:ext>
            </a:extLst>
          </p:cNvPr>
          <p:cNvSpPr>
            <a:spLocks noGrp="1"/>
          </p:cNvSpPr>
          <p:nvPr>
            <p:ph idx="1"/>
          </p:nvPr>
        </p:nvSpPr>
        <p:spPr>
          <a:xfrm>
            <a:off x="979518" y="1798222"/>
            <a:ext cx="4840735" cy="4410211"/>
          </a:xfrm>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Let’s explain like this……… Because you are here to Learn and Understand NLP and Deep Learning, you therefore have the question:</a:t>
            </a:r>
          </a:p>
        </p:txBody>
      </p:sp>
      <p:sp>
        <p:nvSpPr>
          <p:cNvPr id="5" name="Footer Placeholder 4">
            <a:extLst>
              <a:ext uri="{FF2B5EF4-FFF2-40B4-BE49-F238E27FC236}">
                <a16:creationId xmlns:a16="http://schemas.microsoft.com/office/drawing/2014/main" id="{8564FE0A-C4ED-0E03-1BD2-83B11B71E2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CF8FDD-CA05-9F4D-BA45-047784D133E3}"/>
              </a:ext>
            </a:extLst>
          </p:cNvPr>
          <p:cNvSpPr>
            <a:spLocks noGrp="1"/>
          </p:cNvSpPr>
          <p:nvPr>
            <p:ph type="sldNum" sz="quarter" idx="12"/>
          </p:nvPr>
        </p:nvSpPr>
        <p:spPr/>
        <p:txBody>
          <a:bodyPr/>
          <a:lstStyle/>
          <a:p>
            <a:fld id="{7F537688-BEAE-4904-826F-1C1E0645A5D0}" type="slidenum">
              <a:rPr lang="en-US" sz="2000" smtClean="0"/>
              <a:t>191</a:t>
            </a:fld>
            <a:endParaRPr lang="en-US" sz="2000" dirty="0"/>
          </a:p>
        </p:txBody>
      </p:sp>
      <p:grpSp>
        <p:nvGrpSpPr>
          <p:cNvPr id="7" name="Group 6">
            <a:extLst>
              <a:ext uri="{FF2B5EF4-FFF2-40B4-BE49-F238E27FC236}">
                <a16:creationId xmlns:a16="http://schemas.microsoft.com/office/drawing/2014/main" id="{7E3DEA4E-C685-D0C9-8F2F-2D96F522826C}"/>
              </a:ext>
            </a:extLst>
          </p:cNvPr>
          <p:cNvGrpSpPr/>
          <p:nvPr/>
        </p:nvGrpSpPr>
        <p:grpSpPr>
          <a:xfrm>
            <a:off x="6371748" y="1108717"/>
            <a:ext cx="4840735" cy="5351068"/>
            <a:chOff x="360863" y="1090920"/>
            <a:chExt cx="4857681" cy="5767080"/>
          </a:xfrm>
        </p:grpSpPr>
        <p:pic>
          <p:nvPicPr>
            <p:cNvPr id="8" name="Picture 2" descr="Cartoon Person Thought Bubble Stock Illustrations – 3,316 Cartoon Person  Thought Bubble Stock Illustrations, Vectors &amp; Clipart - Dreamstime">
              <a:extLst>
                <a:ext uri="{FF2B5EF4-FFF2-40B4-BE49-F238E27FC236}">
                  <a16:creationId xmlns:a16="http://schemas.microsoft.com/office/drawing/2014/main" id="{BC04F86E-83C8-F05F-9B3C-CA90E79D53F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4089"/>
            <a:stretch/>
          </p:blipFill>
          <p:spPr bwMode="auto">
            <a:xfrm>
              <a:off x="360863" y="1090920"/>
              <a:ext cx="4857681" cy="5767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8EC6F2-4EEE-0958-7C3B-9F3644689407}"/>
                </a:ext>
              </a:extLst>
            </p:cNvPr>
            <p:cNvSpPr txBox="1"/>
            <p:nvPr/>
          </p:nvSpPr>
          <p:spPr>
            <a:xfrm>
              <a:off x="1839734" y="1764335"/>
              <a:ext cx="2460215" cy="1691691"/>
            </a:xfrm>
            <a:prstGeom prst="rect">
              <a:avLst/>
            </a:prstGeom>
            <a:noFill/>
          </p:spPr>
          <p:txBody>
            <a:bodyPr wrap="square" rtlCol="0">
              <a:spAutoFit/>
            </a:bodyPr>
            <a:lstStyle/>
            <a:p>
              <a:pPr algn="ctr"/>
              <a:r>
                <a:rPr lang="en-US" sz="2400" b="1" dirty="0"/>
                <a:t>How can I learn more about Deep Learning and Transformers?</a:t>
              </a:r>
              <a:endParaRPr lang="en-US" sz="2400" dirty="0"/>
            </a:p>
          </p:txBody>
        </p:sp>
      </p:grpSp>
    </p:spTree>
    <p:extLst>
      <p:ext uri="{BB962C8B-B14F-4D97-AF65-F5344CB8AC3E}">
        <p14:creationId xmlns:p14="http://schemas.microsoft.com/office/powerpoint/2010/main" val="36223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979518" y="1798222"/>
            <a:ext cx="4840735" cy="4410211"/>
          </a:xfrm>
        </p:spPr>
        <p:txBody>
          <a:bodyPr>
            <a:normAutofit/>
          </a:bodyPr>
          <a:lstStyle/>
          <a:p>
            <a:pPr>
              <a:lnSpc>
                <a:spcPct val="150000"/>
              </a:lnSpc>
            </a:pPr>
            <a:r>
              <a:rPr lang="en-US" sz="2800" dirty="0">
                <a:solidFill>
                  <a:schemeClr val="bg1"/>
                </a:solidFill>
                <a:latin typeface="Century Gothic" panose="020B0502020202020204" pitchFamily="34" charset="0"/>
              </a:rPr>
              <a:t>In addition to joining this class, what you may do again is</a:t>
            </a:r>
            <a:br>
              <a:rPr lang="en-US" sz="2800" dirty="0">
                <a:solidFill>
                  <a:schemeClr val="bg1"/>
                </a:solidFill>
                <a:latin typeface="Century Gothic" panose="020B0502020202020204" pitchFamily="34" charset="0"/>
              </a:rPr>
            </a:br>
            <a:r>
              <a:rPr lang="en-US" sz="2800" b="1" dirty="0">
                <a:solidFill>
                  <a:schemeClr val="bg1"/>
                </a:solidFill>
                <a:latin typeface="Century Gothic" panose="020B0502020202020204" pitchFamily="34" charset="0"/>
              </a:rPr>
              <a:t>1. Go search online, YouTube Precisely</a:t>
            </a: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192</a:t>
            </a:fld>
            <a:endParaRPr lang="en-US" sz="2000" dirty="0"/>
          </a:p>
        </p:txBody>
      </p:sp>
      <p:pic>
        <p:nvPicPr>
          <p:cNvPr id="11" name="Picture 10">
            <a:extLst>
              <a:ext uri="{FF2B5EF4-FFF2-40B4-BE49-F238E27FC236}">
                <a16:creationId xmlns:a16="http://schemas.microsoft.com/office/drawing/2014/main" id="{C7852917-5F38-51FC-CF9D-4974C8C459BA}"/>
              </a:ext>
            </a:extLst>
          </p:cNvPr>
          <p:cNvPicPr>
            <a:picLocks noChangeAspect="1"/>
          </p:cNvPicPr>
          <p:nvPr/>
        </p:nvPicPr>
        <p:blipFill>
          <a:blip r:embed="rId2"/>
          <a:srcRect l="41250" t="31667" r="27734" b="28639"/>
          <a:stretch/>
        </p:blipFill>
        <p:spPr>
          <a:xfrm>
            <a:off x="5410200" y="1798222"/>
            <a:ext cx="5972175" cy="4299341"/>
          </a:xfrm>
          <a:prstGeom prst="rect">
            <a:avLst/>
          </a:prstGeom>
        </p:spPr>
      </p:pic>
    </p:spTree>
    <p:extLst>
      <p:ext uri="{BB962C8B-B14F-4D97-AF65-F5344CB8AC3E}">
        <p14:creationId xmlns:p14="http://schemas.microsoft.com/office/powerpoint/2010/main" val="28701381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1F95ED-26C6-B10C-EA3E-7A4A69E3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EBB9D-A747-13E7-AB88-50063A7EB05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DC6B21E-49C7-9772-266D-FFE73EB58548}"/>
              </a:ext>
            </a:extLst>
          </p:cNvPr>
          <p:cNvSpPr>
            <a:spLocks noGrp="1"/>
          </p:cNvSpPr>
          <p:nvPr>
            <p:ph idx="1"/>
          </p:nvPr>
        </p:nvSpPr>
        <p:spPr>
          <a:xfrm>
            <a:off x="902971" y="1733555"/>
            <a:ext cx="3328066" cy="4410211"/>
          </a:xfrm>
        </p:spPr>
        <p:txBody>
          <a:bodyPr>
            <a:normAutofit/>
          </a:bodyPr>
          <a:lstStyle/>
          <a:p>
            <a:pPr>
              <a:lnSpc>
                <a:spcPct val="150000"/>
              </a:lnSpc>
            </a:pPr>
            <a:r>
              <a:rPr lang="en-US" sz="2400" dirty="0">
                <a:solidFill>
                  <a:schemeClr val="bg1"/>
                </a:solidFill>
                <a:latin typeface="Century Gothic" panose="020B0502020202020204" pitchFamily="34" charset="0"/>
              </a:rPr>
              <a:t>As you get to YouTube, how do you find the needed video from the giant database?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 With a search, by supplying the </a:t>
            </a:r>
            <a:r>
              <a:rPr lang="en-US" sz="2400" b="1" dirty="0">
                <a:solidFill>
                  <a:schemeClr val="bg1"/>
                </a:solidFill>
                <a:latin typeface="Century Gothic" panose="020B0502020202020204" pitchFamily="34" charset="0"/>
              </a:rPr>
              <a:t>Query, Deep Learning.</a:t>
            </a:r>
          </a:p>
        </p:txBody>
      </p:sp>
      <p:sp>
        <p:nvSpPr>
          <p:cNvPr id="5" name="Footer Placeholder 4">
            <a:extLst>
              <a:ext uri="{FF2B5EF4-FFF2-40B4-BE49-F238E27FC236}">
                <a16:creationId xmlns:a16="http://schemas.microsoft.com/office/drawing/2014/main" id="{EF4E16F7-CB61-BAA1-AEF1-E0656A32178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AD38D70-D66D-F6E1-94CF-4FC0F7EBFFCB}"/>
              </a:ext>
            </a:extLst>
          </p:cNvPr>
          <p:cNvSpPr>
            <a:spLocks noGrp="1"/>
          </p:cNvSpPr>
          <p:nvPr>
            <p:ph type="sldNum" sz="quarter" idx="12"/>
          </p:nvPr>
        </p:nvSpPr>
        <p:spPr/>
        <p:txBody>
          <a:bodyPr/>
          <a:lstStyle/>
          <a:p>
            <a:fld id="{7F537688-BEAE-4904-826F-1C1E0645A5D0}" type="slidenum">
              <a:rPr lang="en-US" sz="2000" smtClean="0"/>
              <a:t>193</a:t>
            </a:fld>
            <a:endParaRPr lang="en-US" sz="2000" dirty="0"/>
          </a:p>
        </p:txBody>
      </p:sp>
      <p:pic>
        <p:nvPicPr>
          <p:cNvPr id="7" name="Picture 6">
            <a:extLst>
              <a:ext uri="{FF2B5EF4-FFF2-40B4-BE49-F238E27FC236}">
                <a16:creationId xmlns:a16="http://schemas.microsoft.com/office/drawing/2014/main" id="{6F826D45-5F8F-1BA1-BF0F-A02924515BBF}"/>
              </a:ext>
            </a:extLst>
          </p:cNvPr>
          <p:cNvPicPr>
            <a:picLocks noChangeAspect="1"/>
          </p:cNvPicPr>
          <p:nvPr/>
        </p:nvPicPr>
        <p:blipFill>
          <a:blip r:embed="rId2"/>
          <a:srcRect l="1954" t="21295" r="40110" b="16666"/>
          <a:stretch/>
        </p:blipFill>
        <p:spPr>
          <a:xfrm>
            <a:off x="4231037" y="1745040"/>
            <a:ext cx="7827614" cy="4714745"/>
          </a:xfrm>
          <a:prstGeom prst="rect">
            <a:avLst/>
          </a:prstGeom>
        </p:spPr>
      </p:pic>
    </p:spTree>
    <p:extLst>
      <p:ext uri="{BB962C8B-B14F-4D97-AF65-F5344CB8AC3E}">
        <p14:creationId xmlns:p14="http://schemas.microsoft.com/office/powerpoint/2010/main" val="31685245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44FD88-3A40-FBEE-BE62-F07EE280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86F4-410D-EC93-59B1-90A5FB18FF2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29E8DD67-3285-8E23-0AA6-0604BAAFBF76}"/>
              </a:ext>
            </a:extLst>
          </p:cNvPr>
          <p:cNvSpPr>
            <a:spLocks noGrp="1"/>
          </p:cNvSpPr>
          <p:nvPr>
            <p:ph idx="1"/>
          </p:nvPr>
        </p:nvSpPr>
        <p:spPr>
          <a:xfrm>
            <a:off x="885825" y="1733555"/>
            <a:ext cx="3478562" cy="4410211"/>
          </a:xfrm>
        </p:spPr>
        <p:txBody>
          <a:bodyPr>
            <a:normAutofit/>
          </a:bodyPr>
          <a:lstStyle/>
          <a:p>
            <a:pPr>
              <a:lnSpc>
                <a:spcPct val="150000"/>
              </a:lnSpc>
            </a:pPr>
            <a:r>
              <a:rPr lang="en-US" sz="2400" dirty="0">
                <a:solidFill>
                  <a:schemeClr val="bg1"/>
                </a:solidFill>
                <a:latin typeface="Century Gothic" panose="020B0502020202020204" pitchFamily="34" charset="0"/>
              </a:rPr>
              <a:t>Now, the submitted query needs to be compared with </a:t>
            </a:r>
            <a:r>
              <a:rPr lang="en-US" sz="2400" b="1" dirty="0">
                <a:solidFill>
                  <a:schemeClr val="bg1"/>
                </a:solidFill>
                <a:latin typeface="Century Gothic" panose="020B0502020202020204" pitchFamily="34" charset="0"/>
              </a:rPr>
              <a:t>title</a:t>
            </a:r>
            <a:r>
              <a:rPr lang="en-US" sz="2400" dirty="0">
                <a:solidFill>
                  <a:schemeClr val="bg1"/>
                </a:solidFill>
                <a:latin typeface="Century Gothic" panose="020B0502020202020204" pitchFamily="34" charset="0"/>
              </a:rPr>
              <a:t> of videos on YouTube.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All the titles are considered </a:t>
            </a:r>
            <a:r>
              <a:rPr lang="en-US" sz="2400" b="1" dirty="0">
                <a:solidFill>
                  <a:schemeClr val="bg1"/>
                </a:solidFill>
                <a:latin typeface="Century Gothic" panose="020B0502020202020204" pitchFamily="34" charset="0"/>
              </a:rPr>
              <a:t>Keys</a:t>
            </a:r>
          </a:p>
        </p:txBody>
      </p:sp>
      <p:sp>
        <p:nvSpPr>
          <p:cNvPr id="5" name="Footer Placeholder 4">
            <a:extLst>
              <a:ext uri="{FF2B5EF4-FFF2-40B4-BE49-F238E27FC236}">
                <a16:creationId xmlns:a16="http://schemas.microsoft.com/office/drawing/2014/main" id="{470E95A8-9467-7CC2-23F3-B8FC45A002E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65D39B7-E51B-1F28-C003-D9B9AF9C873B}"/>
              </a:ext>
            </a:extLst>
          </p:cNvPr>
          <p:cNvSpPr>
            <a:spLocks noGrp="1"/>
          </p:cNvSpPr>
          <p:nvPr>
            <p:ph type="sldNum" sz="quarter" idx="12"/>
          </p:nvPr>
        </p:nvSpPr>
        <p:spPr/>
        <p:txBody>
          <a:bodyPr/>
          <a:lstStyle/>
          <a:p>
            <a:fld id="{7F537688-BEAE-4904-826F-1C1E0645A5D0}" type="slidenum">
              <a:rPr lang="en-US" sz="2000" smtClean="0"/>
              <a:t>194</a:t>
            </a:fld>
            <a:endParaRPr lang="en-US" sz="2000" dirty="0"/>
          </a:p>
        </p:txBody>
      </p:sp>
      <p:pic>
        <p:nvPicPr>
          <p:cNvPr id="8" name="Picture 7">
            <a:extLst>
              <a:ext uri="{FF2B5EF4-FFF2-40B4-BE49-F238E27FC236}">
                <a16:creationId xmlns:a16="http://schemas.microsoft.com/office/drawing/2014/main" id="{C04E1904-9F0E-F1F0-31C4-531BFA887188}"/>
              </a:ext>
            </a:extLst>
          </p:cNvPr>
          <p:cNvPicPr>
            <a:picLocks noChangeAspect="1"/>
          </p:cNvPicPr>
          <p:nvPr/>
        </p:nvPicPr>
        <p:blipFill>
          <a:blip r:embed="rId2"/>
          <a:srcRect l="2656" t="21667" r="40390" b="16945"/>
          <a:stretch/>
        </p:blipFill>
        <p:spPr>
          <a:xfrm>
            <a:off x="4269137" y="1825436"/>
            <a:ext cx="7827615" cy="4745961"/>
          </a:xfrm>
          <a:prstGeom prst="rect">
            <a:avLst/>
          </a:prstGeom>
        </p:spPr>
      </p:pic>
    </p:spTree>
    <p:extLst>
      <p:ext uri="{BB962C8B-B14F-4D97-AF65-F5344CB8AC3E}">
        <p14:creationId xmlns:p14="http://schemas.microsoft.com/office/powerpoint/2010/main" val="30993848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646E06-DA92-CB1C-F1CB-71C9C765D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D870-0A97-6952-9FDA-5D13FE4801AF}"/>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DFB8B1B4-823B-B6CA-1470-F7B461D1570F}"/>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E24E8D7-E362-3354-70B1-63B04D6D7E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4FFE42-82A2-FF6E-1CBA-3DBC6EC84E17}"/>
              </a:ext>
            </a:extLst>
          </p:cNvPr>
          <p:cNvSpPr>
            <a:spLocks noGrp="1"/>
          </p:cNvSpPr>
          <p:nvPr>
            <p:ph type="sldNum" sz="quarter" idx="12"/>
          </p:nvPr>
        </p:nvSpPr>
        <p:spPr/>
        <p:txBody>
          <a:bodyPr/>
          <a:lstStyle/>
          <a:p>
            <a:fld id="{7F537688-BEAE-4904-826F-1C1E0645A5D0}" type="slidenum">
              <a:rPr lang="en-US" sz="2000" smtClean="0"/>
              <a:t>195</a:t>
            </a:fld>
            <a:endParaRPr lang="en-US" sz="2000" dirty="0"/>
          </a:p>
        </p:txBody>
      </p:sp>
      <p:pic>
        <p:nvPicPr>
          <p:cNvPr id="7" name="Picture 6">
            <a:extLst>
              <a:ext uri="{FF2B5EF4-FFF2-40B4-BE49-F238E27FC236}">
                <a16:creationId xmlns:a16="http://schemas.microsoft.com/office/drawing/2014/main" id="{BBE0500B-B133-B46C-7DD3-A99A6F281BDC}"/>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Tree>
    <p:extLst>
      <p:ext uri="{BB962C8B-B14F-4D97-AF65-F5344CB8AC3E}">
        <p14:creationId xmlns:p14="http://schemas.microsoft.com/office/powerpoint/2010/main" val="13085039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E550BF1-0904-8E65-5CCB-B0E20F787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0B00C-1A6B-D492-B0C4-207C29DDA4F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1D14CED-FF83-51A9-350E-E2A73F6C0284}"/>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53AC55D-49F7-B5CD-CBB5-463BF456CA9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92F9F6A-B8D6-D6E4-5FBE-CB7848482D21}"/>
              </a:ext>
            </a:extLst>
          </p:cNvPr>
          <p:cNvSpPr>
            <a:spLocks noGrp="1"/>
          </p:cNvSpPr>
          <p:nvPr>
            <p:ph type="sldNum" sz="quarter" idx="12"/>
          </p:nvPr>
        </p:nvSpPr>
        <p:spPr/>
        <p:txBody>
          <a:bodyPr/>
          <a:lstStyle/>
          <a:p>
            <a:fld id="{7F537688-BEAE-4904-826F-1C1E0645A5D0}" type="slidenum">
              <a:rPr lang="en-US" sz="2000" smtClean="0"/>
              <a:t>196</a:t>
            </a:fld>
            <a:endParaRPr lang="en-US" sz="2000" dirty="0"/>
          </a:p>
        </p:txBody>
      </p:sp>
      <p:pic>
        <p:nvPicPr>
          <p:cNvPr id="7" name="Picture 6">
            <a:extLst>
              <a:ext uri="{FF2B5EF4-FFF2-40B4-BE49-F238E27FC236}">
                <a16:creationId xmlns:a16="http://schemas.microsoft.com/office/drawing/2014/main" id="{185A3BD4-CA9E-2703-A1E4-7C456D86CE74}"/>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
        <p:nvSpPr>
          <p:cNvPr id="4" name="TextBox 3">
            <a:extLst>
              <a:ext uri="{FF2B5EF4-FFF2-40B4-BE49-F238E27FC236}">
                <a16:creationId xmlns:a16="http://schemas.microsoft.com/office/drawing/2014/main" id="{A4994C09-4F7F-E522-8083-1F144FE36C39}"/>
              </a:ext>
            </a:extLst>
          </p:cNvPr>
          <p:cNvSpPr txBox="1"/>
          <p:nvPr/>
        </p:nvSpPr>
        <p:spPr>
          <a:xfrm rot="575309">
            <a:off x="9956587" y="3201120"/>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3918523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843CB8-537F-809B-7E2A-D653256ED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7B830-3331-74CC-7C51-ED05D536EA5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2B1293D-F1FC-96EA-655E-8C76CA100A45}"/>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01AD38A-AE6F-783F-97B7-11D6E9AAABE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45C4AF-6D98-A8B4-2EDE-698E2B678527}"/>
              </a:ext>
            </a:extLst>
          </p:cNvPr>
          <p:cNvSpPr>
            <a:spLocks noGrp="1"/>
          </p:cNvSpPr>
          <p:nvPr>
            <p:ph type="sldNum" sz="quarter" idx="12"/>
          </p:nvPr>
        </p:nvSpPr>
        <p:spPr/>
        <p:txBody>
          <a:bodyPr/>
          <a:lstStyle/>
          <a:p>
            <a:fld id="{7F537688-BEAE-4904-826F-1C1E0645A5D0}" type="slidenum">
              <a:rPr lang="en-US" sz="2000" smtClean="0"/>
              <a:t>197</a:t>
            </a:fld>
            <a:endParaRPr lang="en-US" sz="2000" dirty="0"/>
          </a:p>
        </p:txBody>
      </p:sp>
      <p:pic>
        <p:nvPicPr>
          <p:cNvPr id="9" name="Picture 8">
            <a:extLst>
              <a:ext uri="{FF2B5EF4-FFF2-40B4-BE49-F238E27FC236}">
                <a16:creationId xmlns:a16="http://schemas.microsoft.com/office/drawing/2014/main" id="{78EF45D2-E63E-FCE0-9369-7CF4FE4FF12D}"/>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
        <p:nvSpPr>
          <p:cNvPr id="4" name="TextBox 3">
            <a:extLst>
              <a:ext uri="{FF2B5EF4-FFF2-40B4-BE49-F238E27FC236}">
                <a16:creationId xmlns:a16="http://schemas.microsoft.com/office/drawing/2014/main" id="{F525D89F-E984-C8BC-297A-E27A618E845A}"/>
              </a:ext>
            </a:extLst>
          </p:cNvPr>
          <p:cNvSpPr txBox="1"/>
          <p:nvPr/>
        </p:nvSpPr>
        <p:spPr>
          <a:xfrm rot="575309">
            <a:off x="9809055" y="3955466"/>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Similar, right?</a:t>
            </a:r>
          </a:p>
        </p:txBody>
      </p:sp>
    </p:spTree>
    <p:extLst>
      <p:ext uri="{BB962C8B-B14F-4D97-AF65-F5344CB8AC3E}">
        <p14:creationId xmlns:p14="http://schemas.microsoft.com/office/powerpoint/2010/main" val="2686068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AAEE7C-0197-D81A-6D97-9A7652469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6ED92-F9EF-9AD7-CE06-F599CEA9CA4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379940A-423C-A46D-E82D-BE97F6B8F10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8827C56-5542-F589-7187-FDE843574E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6D715C-83E8-87AA-4B9F-449EFA9C2FF6}"/>
              </a:ext>
            </a:extLst>
          </p:cNvPr>
          <p:cNvSpPr>
            <a:spLocks noGrp="1"/>
          </p:cNvSpPr>
          <p:nvPr>
            <p:ph type="sldNum" sz="quarter" idx="12"/>
          </p:nvPr>
        </p:nvSpPr>
        <p:spPr/>
        <p:txBody>
          <a:bodyPr/>
          <a:lstStyle/>
          <a:p>
            <a:fld id="{7F537688-BEAE-4904-826F-1C1E0645A5D0}" type="slidenum">
              <a:rPr lang="en-US" sz="2000" smtClean="0"/>
              <a:t>198</a:t>
            </a:fld>
            <a:endParaRPr lang="en-US" sz="2000" dirty="0"/>
          </a:p>
        </p:txBody>
      </p:sp>
      <p:pic>
        <p:nvPicPr>
          <p:cNvPr id="8" name="Picture 7">
            <a:extLst>
              <a:ext uri="{FF2B5EF4-FFF2-40B4-BE49-F238E27FC236}">
                <a16:creationId xmlns:a16="http://schemas.microsoft.com/office/drawing/2014/main" id="{95C3A1DB-5CF2-DF2B-7DC4-24C97C6790C1}"/>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
        <p:nvSpPr>
          <p:cNvPr id="4" name="TextBox 3">
            <a:extLst>
              <a:ext uri="{FF2B5EF4-FFF2-40B4-BE49-F238E27FC236}">
                <a16:creationId xmlns:a16="http://schemas.microsoft.com/office/drawing/2014/main" id="{E00B0188-D71F-E913-6E56-B0DA2EB615E6}"/>
              </a:ext>
            </a:extLst>
          </p:cNvPr>
          <p:cNvSpPr txBox="1"/>
          <p:nvPr/>
        </p:nvSpPr>
        <p:spPr>
          <a:xfrm rot="575309">
            <a:off x="9620161" y="5478632"/>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5005515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B7C70-23C4-ADCC-F5B1-D58A847E4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B5686-49D3-4BE5-6291-142556A317B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C69428D-8EEB-964A-EC07-927A8D21B49F}"/>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The check of how similar is each key to the desired Query is a process called </a:t>
            </a:r>
            <a:r>
              <a:rPr lang="en-US" sz="2400" b="1" dirty="0">
                <a:solidFill>
                  <a:schemeClr val="bg1"/>
                </a:solidFill>
                <a:latin typeface="Century Gothic" panose="020B0502020202020204" pitchFamily="34" charset="0"/>
              </a:rPr>
              <a:t>“Computing Attention Mask”</a:t>
            </a:r>
          </a:p>
        </p:txBody>
      </p:sp>
      <p:sp>
        <p:nvSpPr>
          <p:cNvPr id="5" name="Footer Placeholder 4">
            <a:extLst>
              <a:ext uri="{FF2B5EF4-FFF2-40B4-BE49-F238E27FC236}">
                <a16:creationId xmlns:a16="http://schemas.microsoft.com/office/drawing/2014/main" id="{BBB60316-2C54-401D-D993-2794129A0E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3D85DB-27A9-37F2-A1EA-33C142C6FE21}"/>
              </a:ext>
            </a:extLst>
          </p:cNvPr>
          <p:cNvSpPr>
            <a:spLocks noGrp="1"/>
          </p:cNvSpPr>
          <p:nvPr>
            <p:ph type="sldNum" sz="quarter" idx="12"/>
          </p:nvPr>
        </p:nvSpPr>
        <p:spPr/>
        <p:txBody>
          <a:bodyPr/>
          <a:lstStyle/>
          <a:p>
            <a:fld id="{7F537688-BEAE-4904-826F-1C1E0645A5D0}" type="slidenum">
              <a:rPr lang="en-US" sz="2000" smtClean="0"/>
              <a:t>199</a:t>
            </a:fld>
            <a:endParaRPr lang="en-US" sz="2000" dirty="0"/>
          </a:p>
        </p:txBody>
      </p:sp>
      <p:pic>
        <p:nvPicPr>
          <p:cNvPr id="7" name="Picture 6">
            <a:extLst>
              <a:ext uri="{FF2B5EF4-FFF2-40B4-BE49-F238E27FC236}">
                <a16:creationId xmlns:a16="http://schemas.microsoft.com/office/drawing/2014/main" id="{05008D2A-C1B3-5EEB-AD53-B2AD2050B7A6}"/>
              </a:ext>
            </a:extLst>
          </p:cNvPr>
          <p:cNvPicPr>
            <a:picLocks noChangeAspect="1"/>
          </p:cNvPicPr>
          <p:nvPr/>
        </p:nvPicPr>
        <p:blipFill>
          <a:blip r:embed="rId2"/>
          <a:srcRect l="1719" t="21122" r="21719" b="27917"/>
          <a:stretch/>
        </p:blipFill>
        <p:spPr>
          <a:xfrm>
            <a:off x="1683158" y="2951622"/>
            <a:ext cx="8825684" cy="3304322"/>
          </a:xfrm>
          <a:prstGeom prst="rect">
            <a:avLst/>
          </a:prstGeom>
        </p:spPr>
      </p:pic>
    </p:spTree>
    <p:extLst>
      <p:ext uri="{BB962C8B-B14F-4D97-AF65-F5344CB8AC3E}">
        <p14:creationId xmlns:p14="http://schemas.microsoft.com/office/powerpoint/2010/main" val="369611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A6B20C-AD55-2554-8483-C8A679CEF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3FD0B-4561-9F63-EED2-9D635249B3C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C0B2B52F-DD7F-D1DD-0A02-5BB7C63DCBB4}"/>
              </a:ext>
            </a:extLst>
          </p:cNvPr>
          <p:cNvSpPr>
            <a:spLocks noGrp="1"/>
          </p:cNvSpPr>
          <p:nvPr>
            <p:ph idx="1"/>
          </p:nvPr>
        </p:nvSpPr>
        <p:spPr>
          <a:xfrm>
            <a:off x="153998" y="1845733"/>
            <a:ext cx="3156098" cy="4410211"/>
          </a:xfrm>
        </p:spPr>
        <p:txBody>
          <a:bodyPr>
            <a:normAutofit/>
          </a:bodyPr>
          <a:lstStyle/>
          <a:p>
            <a:pPr>
              <a:lnSpc>
                <a:spcPct val="150000"/>
              </a:lnSpc>
            </a:pPr>
            <a:r>
              <a:rPr lang="en-US" sz="2400" dirty="0">
                <a:solidFill>
                  <a:schemeClr val="bg1"/>
                </a:solidFill>
                <a:latin typeface="Century Gothic" panose="020B0502020202020204" pitchFamily="34" charset="0"/>
              </a:rPr>
              <a:t>After Explaining </a:t>
            </a:r>
            <a:r>
              <a:rPr lang="en-US" sz="2400" b="1" dirty="0">
                <a:solidFill>
                  <a:schemeClr val="bg1"/>
                </a:solidFill>
                <a:latin typeface="Century Gothic" panose="020B0502020202020204" pitchFamily="34" charset="0"/>
              </a:rPr>
              <a:t>Queries and Keys, </a:t>
            </a:r>
            <a:r>
              <a:rPr lang="en-US" sz="2400" dirty="0">
                <a:solidFill>
                  <a:schemeClr val="bg1"/>
                </a:solidFill>
                <a:latin typeface="Century Gothic" panose="020B0502020202020204" pitchFamily="34" charset="0"/>
              </a:rPr>
              <a:t>how about Value??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Let’s  move on…......</a:t>
            </a:r>
          </a:p>
          <a:p>
            <a:pPr>
              <a:lnSpc>
                <a:spcPct val="150000"/>
              </a:lnSpc>
            </a:pPr>
            <a:r>
              <a:rPr lang="en-US" sz="2400" b="1" dirty="0">
                <a:solidFill>
                  <a:schemeClr val="bg1"/>
                </a:solidFill>
                <a:latin typeface="Century Gothic" panose="020B0502020202020204" pitchFamily="34" charset="0"/>
              </a:rPr>
              <a:t>Value, </a:t>
            </a:r>
            <a:r>
              <a:rPr lang="en-US" sz="2400" dirty="0">
                <a:solidFill>
                  <a:schemeClr val="bg1"/>
                </a:solidFill>
                <a:latin typeface="Century Gothic" panose="020B0502020202020204" pitchFamily="34" charset="0"/>
              </a:rPr>
              <a:t>basically the key with the </a:t>
            </a:r>
            <a:r>
              <a:rPr lang="en-US" sz="2400" b="1" dirty="0">
                <a:solidFill>
                  <a:schemeClr val="bg1"/>
                </a:solidFill>
                <a:latin typeface="Century Gothic" panose="020B0502020202020204" pitchFamily="34" charset="0"/>
              </a:rPr>
              <a:t>highest</a:t>
            </a:r>
            <a:r>
              <a:rPr lang="en-US" sz="2400" dirty="0">
                <a:solidFill>
                  <a:schemeClr val="bg1"/>
                </a:solidFill>
                <a:latin typeface="Century Gothic" panose="020B0502020202020204" pitchFamily="34" charset="0"/>
              </a:rPr>
              <a:t> </a:t>
            </a:r>
            <a:r>
              <a:rPr lang="en-US" sz="2400" b="1" dirty="0">
                <a:solidFill>
                  <a:schemeClr val="bg1"/>
                </a:solidFill>
                <a:latin typeface="Century Gothic" panose="020B0502020202020204" pitchFamily="34" charset="0"/>
              </a:rPr>
              <a:t>Attention Number</a:t>
            </a:r>
          </a:p>
        </p:txBody>
      </p:sp>
      <p:sp>
        <p:nvSpPr>
          <p:cNvPr id="5" name="Footer Placeholder 4">
            <a:extLst>
              <a:ext uri="{FF2B5EF4-FFF2-40B4-BE49-F238E27FC236}">
                <a16:creationId xmlns:a16="http://schemas.microsoft.com/office/drawing/2014/main" id="{0A8848ED-59D2-8DB1-FF6A-BAFFA6565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056A8E-7565-A612-0FE3-8A5CAA7D64A4}"/>
              </a:ext>
            </a:extLst>
          </p:cNvPr>
          <p:cNvSpPr>
            <a:spLocks noGrp="1"/>
          </p:cNvSpPr>
          <p:nvPr>
            <p:ph type="sldNum" sz="quarter" idx="12"/>
          </p:nvPr>
        </p:nvSpPr>
        <p:spPr/>
        <p:txBody>
          <a:bodyPr/>
          <a:lstStyle/>
          <a:p>
            <a:fld id="{7F537688-BEAE-4904-826F-1C1E0645A5D0}" type="slidenum">
              <a:rPr lang="en-US" sz="2000" smtClean="0"/>
              <a:t>200</a:t>
            </a:fld>
            <a:endParaRPr lang="en-US" sz="2000" dirty="0"/>
          </a:p>
        </p:txBody>
      </p:sp>
      <p:pic>
        <p:nvPicPr>
          <p:cNvPr id="8" name="Picture 7">
            <a:extLst>
              <a:ext uri="{FF2B5EF4-FFF2-40B4-BE49-F238E27FC236}">
                <a16:creationId xmlns:a16="http://schemas.microsoft.com/office/drawing/2014/main" id="{306196D8-590D-DF19-405C-C83FCA4A51E8}"/>
              </a:ext>
            </a:extLst>
          </p:cNvPr>
          <p:cNvPicPr>
            <a:picLocks noChangeAspect="1"/>
          </p:cNvPicPr>
          <p:nvPr/>
        </p:nvPicPr>
        <p:blipFill>
          <a:blip r:embed="rId2"/>
          <a:srcRect l="937" t="21389" r="43359" b="27361"/>
          <a:stretch/>
        </p:blipFill>
        <p:spPr>
          <a:xfrm>
            <a:off x="3310096" y="1845733"/>
            <a:ext cx="8727906" cy="4516967"/>
          </a:xfrm>
          <a:prstGeom prst="rect">
            <a:avLst/>
          </a:prstGeom>
        </p:spPr>
      </p:pic>
    </p:spTree>
    <p:extLst>
      <p:ext uri="{BB962C8B-B14F-4D97-AF65-F5344CB8AC3E}">
        <p14:creationId xmlns:p14="http://schemas.microsoft.com/office/powerpoint/2010/main" val="30414661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841A0B-5DB5-85D3-75E8-B7A0D80A5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CAFF-EB2F-99DA-0799-4AE5195A658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540CD5C8-3AE1-280C-B475-E77F1F3B7659}"/>
              </a:ext>
            </a:extLst>
          </p:cNvPr>
          <p:cNvSpPr>
            <a:spLocks noGrp="1"/>
          </p:cNvSpPr>
          <p:nvPr>
            <p:ph idx="1"/>
          </p:nvPr>
        </p:nvSpPr>
        <p:spPr>
          <a:xfrm>
            <a:off x="1097279" y="1845733"/>
            <a:ext cx="10685146" cy="4410211"/>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Queries, Keys, Values</a:t>
            </a:r>
          </a:p>
          <a:p>
            <a:pPr>
              <a:lnSpc>
                <a:spcPct val="150000"/>
              </a:lnSpc>
            </a:pPr>
            <a:r>
              <a:rPr lang="en-US" sz="2800" dirty="0">
                <a:solidFill>
                  <a:schemeClr val="bg1"/>
                </a:solidFill>
                <a:latin typeface="Century Gothic" panose="020B0502020202020204" pitchFamily="34" charset="0"/>
              </a:rPr>
              <a:t>Think of it like searching for a book in a library</a:t>
            </a:r>
          </a:p>
          <a:p>
            <a:pPr>
              <a:lnSpc>
                <a:spcPct val="150000"/>
              </a:lnSpc>
            </a:pPr>
            <a:r>
              <a:rPr lang="en-US" sz="2800" dirty="0">
                <a:solidFill>
                  <a:schemeClr val="bg1"/>
                </a:solidFill>
                <a:latin typeface="Century Gothic" panose="020B0502020202020204" pitchFamily="34" charset="0"/>
              </a:rPr>
              <a:t>Query (Question): What you're looking for (e.g., 'books about animals’).</a:t>
            </a:r>
          </a:p>
          <a:p>
            <a:pPr>
              <a:lnSpc>
                <a:spcPct val="150000"/>
              </a:lnSpc>
            </a:pPr>
            <a:r>
              <a:rPr lang="en-US" sz="2800" dirty="0">
                <a:solidFill>
                  <a:schemeClr val="bg1"/>
                </a:solidFill>
                <a:latin typeface="Century Gothic" panose="020B0502020202020204" pitchFamily="34" charset="0"/>
              </a:rPr>
              <a:t>Keys (Labels): The labels on the books (e.g., titles, keywords like 'animals,' 'science’).</a:t>
            </a:r>
          </a:p>
          <a:p>
            <a:pPr>
              <a:lnSpc>
                <a:spcPct val="150000"/>
              </a:lnSpc>
            </a:pPr>
            <a:r>
              <a:rPr lang="en-US" sz="2800" dirty="0">
                <a:solidFill>
                  <a:schemeClr val="bg1"/>
                </a:solidFill>
                <a:latin typeface="Century Gothic" panose="020B0502020202020204" pitchFamily="34" charset="0"/>
              </a:rPr>
              <a:t>Values (Information): The actual books themselves.</a:t>
            </a:r>
          </a:p>
          <a:p>
            <a:pPr>
              <a:lnSpc>
                <a:spcPct val="150000"/>
              </a:lnSpc>
            </a:pPr>
            <a:r>
              <a:rPr lang="en-US" sz="2800" dirty="0">
                <a:solidFill>
                  <a:schemeClr val="bg1"/>
                </a:solidFill>
                <a:latin typeface="Century Gothic" panose="020B0502020202020204" pitchFamily="34" charset="0"/>
              </a:rPr>
              <a:t>The computer compares your 'Query' with the 'Keys' to find the most relevant 'Values'."</a:t>
            </a:r>
          </a:p>
        </p:txBody>
      </p:sp>
      <p:sp>
        <p:nvSpPr>
          <p:cNvPr id="5" name="Footer Placeholder 4">
            <a:extLst>
              <a:ext uri="{FF2B5EF4-FFF2-40B4-BE49-F238E27FC236}">
                <a16:creationId xmlns:a16="http://schemas.microsoft.com/office/drawing/2014/main" id="{D7D0C936-F0C3-909F-BA2C-F23A390196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8AB11B-F1D5-DD07-436E-049940309F48}"/>
              </a:ext>
            </a:extLst>
          </p:cNvPr>
          <p:cNvSpPr>
            <a:spLocks noGrp="1"/>
          </p:cNvSpPr>
          <p:nvPr>
            <p:ph type="sldNum" sz="quarter" idx="12"/>
          </p:nvPr>
        </p:nvSpPr>
        <p:spPr/>
        <p:txBody>
          <a:bodyPr/>
          <a:lstStyle/>
          <a:p>
            <a:fld id="{7F537688-BEAE-4904-826F-1C1E0645A5D0}" type="slidenum">
              <a:rPr lang="en-US" sz="2000" smtClean="0"/>
              <a:t>201</a:t>
            </a:fld>
            <a:endParaRPr lang="en-US" sz="2000" dirty="0"/>
          </a:p>
        </p:txBody>
      </p:sp>
    </p:spTree>
    <p:extLst>
      <p:ext uri="{BB962C8B-B14F-4D97-AF65-F5344CB8AC3E}">
        <p14:creationId xmlns:p14="http://schemas.microsoft.com/office/powerpoint/2010/main" val="931303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202</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203</a:t>
            </a:fld>
            <a:endParaRPr lang="en-US"/>
          </a:p>
        </p:txBody>
      </p:sp>
    </p:spTree>
    <p:extLst>
      <p:ext uri="{BB962C8B-B14F-4D97-AF65-F5344CB8AC3E}">
        <p14:creationId xmlns:p14="http://schemas.microsoft.com/office/powerpoint/2010/main" val="5461083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a:t>
            </a:r>
            <a:r>
              <a:rPr lang="en-US" sz="1800" b="1" dirty="0">
                <a:solidFill>
                  <a:schemeClr val="bg1"/>
                </a:solidFill>
                <a:latin typeface="Century Gothic" panose="020B0502020202020204" pitchFamily="34" charset="0"/>
              </a:rPr>
              <a:t> i.e.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204</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322217" y="1845734"/>
            <a:ext cx="11260183" cy="4491692"/>
          </a:xfrm>
        </p:spPr>
        <p:txBody>
          <a:bodyPr>
            <a:normAutofit fontScale="92500" lnSpcReduction="10000"/>
          </a:bodyPr>
          <a:lstStyle/>
          <a:p>
            <a:pPr marL="514350" indent="-514350">
              <a:lnSpc>
                <a:spcPct val="150000"/>
              </a:lnSpc>
              <a:buFont typeface="+mj-lt"/>
              <a:buAutoNum type="arabicPeriod" startAt="3"/>
            </a:pPr>
            <a:r>
              <a:rPr lang="en-US" sz="1800" b="1" dirty="0">
                <a:solidFill>
                  <a:schemeClr val="bg1"/>
                </a:solidFill>
                <a:latin typeface="Century Gothic" panose="020B0502020202020204" pitchFamily="34" charset="0"/>
              </a:rPr>
              <a:t>Machine Learning (ML): </a:t>
            </a:r>
            <a:r>
              <a:rPr lang="en-US" sz="1800" dirty="0">
                <a:solidFill>
                  <a:schemeClr val="bg1"/>
                </a:solidFill>
                <a:latin typeface="Century Gothic" panose="020B0502020202020204" pitchFamily="34" charset="0"/>
              </a:rPr>
              <a:t>A subset of AI where machines learn from data without being explicitly programmed.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a computer to learn by showing it examples, like training a dog with treats.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Deep Learning (DL): </a:t>
            </a:r>
            <a:r>
              <a:rPr lang="en-US" sz="1800" dirty="0">
                <a:solidFill>
                  <a:schemeClr val="bg1"/>
                </a:solidFill>
                <a:latin typeface="Century Gothic" panose="020B0502020202020204" pitchFamily="34" charset="0"/>
              </a:rPr>
              <a:t>A subfield of ML using artificial neural networks with many layers to learn complex patterns.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A really complex way of teaching a computer, like how our brains learn with lots of interconnected parts.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Natural Language Processing (NLP): </a:t>
            </a:r>
            <a:r>
              <a:rPr lang="en-US" sz="1800" dirty="0">
                <a:solidFill>
                  <a:schemeClr val="bg1"/>
                </a:solidFill>
                <a:latin typeface="Century Gothic" panose="020B0502020202020204" pitchFamily="34" charset="0"/>
              </a:rPr>
              <a:t>A branch of AI focused on enabling computers to understand, interpret, and generate human language.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computers to understand and talk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205</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348343" y="1737360"/>
            <a:ext cx="11556274" cy="4482639"/>
          </a:xfrm>
        </p:spPr>
        <p:txBody>
          <a:bodyPr>
            <a:noAutofit/>
          </a:bodyPr>
          <a:lstStyle/>
          <a:p>
            <a:pPr marL="0" indent="0">
              <a:lnSpc>
                <a:spcPct val="100000"/>
              </a:lnSpc>
              <a:buNone/>
            </a:pPr>
            <a:r>
              <a:rPr lang="en-US" b="1" dirty="0">
                <a:solidFill>
                  <a:schemeClr val="bg1"/>
                </a:solidFill>
                <a:latin typeface="Century Gothic" panose="020B0502020202020204" pitchFamily="34" charset="0"/>
              </a:rPr>
              <a:t>Machine Learning Terms</a:t>
            </a:r>
            <a:r>
              <a:rPr lang="en-US"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Supervised Learning: </a:t>
            </a:r>
            <a:r>
              <a:rPr lang="en-US" sz="1800" dirty="0">
                <a:solidFill>
                  <a:schemeClr val="bg1"/>
                </a:solidFill>
                <a:latin typeface="Century Gothic" panose="020B0502020202020204" pitchFamily="34" charset="0"/>
              </a:rPr>
              <a:t>Learning from labeled data (input-output pairs).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Teaching a computer with answer keys.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Unsupervised Learning: </a:t>
            </a:r>
            <a:r>
              <a:rPr lang="en-US" sz="1800" dirty="0">
                <a:solidFill>
                  <a:schemeClr val="bg1"/>
                </a:solidFill>
                <a:latin typeface="Century Gothic" panose="020B0502020202020204" pitchFamily="34" charset="0"/>
              </a:rPr>
              <a:t>Learning from unlabeled data, finding patterns.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Giving a computer a bunch of stuff and asking it to sort it into groups.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Reinforcement Learning: </a:t>
            </a:r>
            <a:r>
              <a:rPr lang="en-US" sz="1800" dirty="0">
                <a:solidFill>
                  <a:schemeClr val="bg1"/>
                </a:solidFill>
                <a:latin typeface="Century Gothic" panose="020B0502020202020204" pitchFamily="34" charset="0"/>
              </a:rPr>
              <a:t>An agent learns by interacting with an environment and getting rewards or penalties.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Training a pet with positive and negative reinforcement.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206</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A5A278-369E-8F4E-4266-05B804A5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1AE6-9759-462B-BDA6-3BB7D932BED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D81E9A96-2F75-207E-DDC7-139BDB233441}"/>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Training Data: </a:t>
            </a:r>
            <a:r>
              <a:rPr lang="en-US" sz="2000" dirty="0">
                <a:solidFill>
                  <a:schemeClr val="bg1"/>
                </a:solidFill>
                <a:latin typeface="Century Gothic" panose="020B0502020202020204" pitchFamily="34" charset="0"/>
              </a:rPr>
              <a:t>The data used to train a model.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examples you show the computer to learn from.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All the photos of cats and dogs you use to train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Test Data: </a:t>
            </a:r>
            <a:r>
              <a:rPr lang="en-US" sz="2000" dirty="0">
                <a:solidFill>
                  <a:schemeClr val="bg1"/>
                </a:solidFill>
                <a:latin typeface="Century Gothic" panose="020B0502020202020204" pitchFamily="34" charset="0"/>
              </a:rPr>
              <a:t>Data used to check how well the trained model performs on new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Showing the computer pictures, it hasn't seen before to see if it learned correctly.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Using a different set of cat and dog photos to test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Feature: </a:t>
            </a:r>
            <a:r>
              <a:rPr lang="en-US" sz="2000" dirty="0">
                <a:solidFill>
                  <a:schemeClr val="bg1"/>
                </a:solidFill>
                <a:latin typeface="Century Gothic" panose="020B0502020202020204" pitchFamily="34" charset="0"/>
              </a:rPr>
              <a:t>A measurable characteristic.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A detail about something.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In predicting house prices, features are size, location, number of rooms, etc.</a:t>
            </a:r>
          </a:p>
        </p:txBody>
      </p:sp>
      <p:sp>
        <p:nvSpPr>
          <p:cNvPr id="5" name="Footer Placeholder 4">
            <a:extLst>
              <a:ext uri="{FF2B5EF4-FFF2-40B4-BE49-F238E27FC236}">
                <a16:creationId xmlns:a16="http://schemas.microsoft.com/office/drawing/2014/main" id="{571B3022-4AFF-DE6C-D71E-F6C050485F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A87A5F-E3F9-2FC6-963C-CA0FA3FA053E}"/>
              </a:ext>
            </a:extLst>
          </p:cNvPr>
          <p:cNvSpPr>
            <a:spLocks noGrp="1"/>
          </p:cNvSpPr>
          <p:nvPr>
            <p:ph type="sldNum" sz="quarter" idx="12"/>
          </p:nvPr>
        </p:nvSpPr>
        <p:spPr/>
        <p:txBody>
          <a:bodyPr/>
          <a:lstStyle/>
          <a:p>
            <a:fld id="{7F537688-BEAE-4904-826F-1C1E0645A5D0}" type="slidenum">
              <a:rPr lang="en-US" sz="2000" smtClean="0"/>
              <a:t>207</a:t>
            </a:fld>
            <a:endParaRPr lang="en-US" sz="2000" dirty="0"/>
          </a:p>
        </p:txBody>
      </p:sp>
      <p:sp>
        <p:nvSpPr>
          <p:cNvPr id="4" name="TextBox 3">
            <a:extLst>
              <a:ext uri="{FF2B5EF4-FFF2-40B4-BE49-F238E27FC236}">
                <a16:creationId xmlns:a16="http://schemas.microsoft.com/office/drawing/2014/main" id="{08388634-23F7-A588-7692-989855151C3A}"/>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369866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1DB9B1-B452-761C-23DD-3DBC8C93A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21088-1588-E9CD-9A5F-97F7BC8D24B0}"/>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35B3C525-A213-260E-5109-BE88A3504CFC}"/>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Model: </a:t>
            </a:r>
            <a:r>
              <a:rPr lang="en-US" sz="2000" dirty="0">
                <a:solidFill>
                  <a:schemeClr val="bg1"/>
                </a:solidFill>
                <a:latin typeface="Century Gothic" panose="020B0502020202020204" pitchFamily="34" charset="0"/>
              </a:rPr>
              <a:t>A mathematical representation of learned patterns.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rules the computer learns.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The formula the computer uses to predict house prices.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Algorithm: </a:t>
            </a:r>
            <a:r>
              <a:rPr lang="en-US" sz="2000" dirty="0">
                <a:solidFill>
                  <a:schemeClr val="bg1"/>
                </a:solidFill>
                <a:latin typeface="Century Gothic" panose="020B0502020202020204" pitchFamily="34" charset="0"/>
              </a:rPr>
              <a:t>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Overfitting: </a:t>
            </a:r>
            <a:r>
              <a:rPr lang="en-US" sz="2000" dirty="0">
                <a:solidFill>
                  <a:schemeClr val="bg1"/>
                </a:solidFill>
                <a:latin typeface="Century Gothic" panose="020B0502020202020204" pitchFamily="34" charset="0"/>
              </a:rPr>
              <a:t>A model that learns the training data too well (including noise) and performs poorly on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Memorizing the answers to practice questions but failing the real test.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 model that can perfectly predict prices of houses it has seen, but it can't predict prices of houses it has not seen.</a:t>
            </a:r>
          </a:p>
        </p:txBody>
      </p:sp>
      <p:sp>
        <p:nvSpPr>
          <p:cNvPr id="5" name="Footer Placeholder 4">
            <a:extLst>
              <a:ext uri="{FF2B5EF4-FFF2-40B4-BE49-F238E27FC236}">
                <a16:creationId xmlns:a16="http://schemas.microsoft.com/office/drawing/2014/main" id="{0D6E1DED-5830-8B05-0B68-7A58EB2E08D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56EB9B-5FC4-7FAE-71D9-9CEB0C7555C3}"/>
              </a:ext>
            </a:extLst>
          </p:cNvPr>
          <p:cNvSpPr>
            <a:spLocks noGrp="1"/>
          </p:cNvSpPr>
          <p:nvPr>
            <p:ph type="sldNum" sz="quarter" idx="12"/>
          </p:nvPr>
        </p:nvSpPr>
        <p:spPr/>
        <p:txBody>
          <a:bodyPr/>
          <a:lstStyle/>
          <a:p>
            <a:fld id="{7F537688-BEAE-4904-826F-1C1E0645A5D0}" type="slidenum">
              <a:rPr lang="en-US" sz="2000" smtClean="0"/>
              <a:t>208</a:t>
            </a:fld>
            <a:endParaRPr lang="en-US" sz="2000" dirty="0"/>
          </a:p>
        </p:txBody>
      </p:sp>
      <p:sp>
        <p:nvSpPr>
          <p:cNvPr id="4" name="TextBox 3">
            <a:extLst>
              <a:ext uri="{FF2B5EF4-FFF2-40B4-BE49-F238E27FC236}">
                <a16:creationId xmlns:a16="http://schemas.microsoft.com/office/drawing/2014/main" id="{EAAA2ACF-7039-8ABE-A46A-65715B4235E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377640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997AA5-9F0E-EA86-1654-C0406B2F1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65D35-F44B-57FF-52DF-722E1CE5A96C}"/>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047A93E-E86A-B016-DF24-2F20FE1C8E92}"/>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Underfitting: </a:t>
            </a:r>
            <a:r>
              <a:rPr lang="en-US" sz="2000" dirty="0">
                <a:solidFill>
                  <a:schemeClr val="bg1"/>
                </a:solidFill>
                <a:latin typeface="Century Gothic" panose="020B0502020202020204" pitchFamily="34" charset="0"/>
              </a:rPr>
              <a:t>A model that is too simple to capture the patterns and performs poorly on both training and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Not studying enough and failing the test. Scenario: A model that is too simple to predict house prices.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Accuracy: </a:t>
            </a:r>
            <a:r>
              <a:rPr lang="en-US" sz="2000" dirty="0">
                <a:solidFill>
                  <a:schemeClr val="bg1"/>
                </a:solidFill>
                <a:latin typeface="Century Gothic" panose="020B0502020202020204" pitchFamily="34" charset="0"/>
              </a:rPr>
              <a:t>How often the model makes correct predictions.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How often the computer gets the answer right.</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Precision: </a:t>
            </a:r>
            <a:r>
              <a:rPr lang="en-US" sz="2000" dirty="0">
                <a:solidFill>
                  <a:schemeClr val="bg1"/>
                </a:solidFill>
                <a:latin typeface="Century Gothic" panose="020B0502020202020204" pitchFamily="34" charset="0"/>
              </a:rPr>
              <a:t>Out of all positive predictions, how many were actually positive?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things the computer said were cats, how many were actually cats?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Recall: </a:t>
            </a:r>
            <a:r>
              <a:rPr lang="en-US" sz="2000" dirty="0">
                <a:solidFill>
                  <a:schemeClr val="bg1"/>
                </a:solidFill>
                <a:latin typeface="Century Gothic" panose="020B0502020202020204" pitchFamily="34" charset="0"/>
              </a:rPr>
              <a:t>Out of all actually positive cases, how many did the model correctly identify?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actual cats, how many did the computer correctly identify?</a:t>
            </a:r>
          </a:p>
        </p:txBody>
      </p:sp>
      <p:sp>
        <p:nvSpPr>
          <p:cNvPr id="5" name="Footer Placeholder 4">
            <a:extLst>
              <a:ext uri="{FF2B5EF4-FFF2-40B4-BE49-F238E27FC236}">
                <a16:creationId xmlns:a16="http://schemas.microsoft.com/office/drawing/2014/main" id="{6CE01C72-8B11-5441-291C-DCE797A2FC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A9FB23-FDD7-7D27-340E-EAEC2C3061B2}"/>
              </a:ext>
            </a:extLst>
          </p:cNvPr>
          <p:cNvSpPr>
            <a:spLocks noGrp="1"/>
          </p:cNvSpPr>
          <p:nvPr>
            <p:ph type="sldNum" sz="quarter" idx="12"/>
          </p:nvPr>
        </p:nvSpPr>
        <p:spPr/>
        <p:txBody>
          <a:bodyPr/>
          <a:lstStyle/>
          <a:p>
            <a:fld id="{7F537688-BEAE-4904-826F-1C1E0645A5D0}" type="slidenum">
              <a:rPr lang="en-US" sz="2000" smtClean="0"/>
              <a:t>209</a:t>
            </a:fld>
            <a:endParaRPr lang="en-US" sz="2000" dirty="0"/>
          </a:p>
        </p:txBody>
      </p:sp>
      <p:sp>
        <p:nvSpPr>
          <p:cNvPr id="4" name="TextBox 3">
            <a:extLst>
              <a:ext uri="{FF2B5EF4-FFF2-40B4-BE49-F238E27FC236}">
                <a16:creationId xmlns:a16="http://schemas.microsoft.com/office/drawing/2014/main" id="{ADE7DF0D-5637-8156-9D00-499A0AC67CD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5819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a:xfrm>
            <a:off x="323850" y="1845733"/>
            <a:ext cx="10831830" cy="4430797"/>
          </a:xfrm>
        </p:spPr>
        <p:txBody>
          <a:bodyPr>
            <a:normAutofit fontScale="85000" lnSpcReduction="10000"/>
          </a:bodyPr>
          <a:lstStyle/>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Bias</a:t>
            </a:r>
            <a:r>
              <a:rPr lang="en-US" sz="2400" dirty="0">
                <a:solidFill>
                  <a:schemeClr val="bg1"/>
                </a:solidFill>
                <a:latin typeface="Century Gothic" panose="020B0502020202020204" pitchFamily="34" charset="0"/>
              </a:rPr>
              <a:t>: Systematic error in the model due to flawed assumptions.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A prejudice in the computer's thinking. Scenario: A model trained only on pictures of sunny days will be biased and might not recognize cloudy days.</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Variance</a:t>
            </a:r>
            <a:r>
              <a:rPr lang="en-US" sz="2400" dirty="0">
                <a:solidFill>
                  <a:schemeClr val="bg1"/>
                </a:solidFill>
                <a:latin typeface="Century Gothic" panose="020B0502020202020204" pitchFamily="34" charset="0"/>
              </a:rPr>
              <a:t>: Sensitivity of the model to fluctuations in the training data.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The computer getting confused by small changes in the examples. Scenario: A model that works perfectly on one set of data but fails on another very similar set of data.</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Hyperparameters</a:t>
            </a:r>
            <a:r>
              <a:rPr lang="en-US" sz="2400" dirty="0">
                <a:solidFill>
                  <a:schemeClr val="bg1"/>
                </a:solidFill>
                <a:latin typeface="Century Gothic" panose="020B0502020202020204" pitchFamily="34" charset="0"/>
              </a:rPr>
              <a:t>: Parameters set before training that control the learning process.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Settings you adjust before you start training. </a:t>
            </a:r>
            <a:r>
              <a:rPr lang="en-US" sz="2400" b="1" dirty="0">
                <a:solidFill>
                  <a:schemeClr val="bg1"/>
                </a:solidFill>
                <a:latin typeface="Century Gothic" panose="020B0502020202020204" pitchFamily="34" charset="0"/>
              </a:rPr>
              <a:t>Scenario</a:t>
            </a:r>
            <a:r>
              <a:rPr lang="en-US" sz="2400" dirty="0">
                <a:solidFill>
                  <a:schemeClr val="bg1"/>
                </a:solidFill>
                <a:latin typeface="Century Gothic" panose="020B0502020202020204" pitchFamily="34" charset="0"/>
              </a:rPr>
              <a:t>: Like adjusting the focus and brightness on a camera before taking a picture.</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210</a:t>
            </a:fld>
            <a:endParaRPr lang="en-US" sz="2000" dirty="0"/>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6668F0-D377-6B5E-31B7-E91C496DD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8952-CA35-19D4-A453-D3853E5C394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B221D89-C110-CB6E-71A9-3A6143AD7492}"/>
              </a:ext>
            </a:extLst>
          </p:cNvPr>
          <p:cNvSpPr>
            <a:spLocks noGrp="1"/>
          </p:cNvSpPr>
          <p:nvPr>
            <p:ph idx="1"/>
          </p:nvPr>
        </p:nvSpPr>
        <p:spPr>
          <a:xfrm>
            <a:off x="348343" y="1624148"/>
            <a:ext cx="11556274" cy="4482639"/>
          </a:xfrm>
        </p:spPr>
        <p:txBody>
          <a:bodyPr>
            <a:noAutofit/>
          </a:bodyPr>
          <a:lstStyle/>
          <a:p>
            <a:pPr marL="0" indent="0">
              <a:lnSpc>
                <a:spcPct val="150000"/>
              </a:lnSpc>
              <a:buNone/>
            </a:pPr>
            <a:r>
              <a:rPr lang="en-US" sz="1800" b="1" dirty="0">
                <a:solidFill>
                  <a:schemeClr val="bg1"/>
                </a:solidFill>
                <a:latin typeface="Century Gothic" panose="020B0502020202020204" pitchFamily="34" charset="0"/>
              </a:rPr>
              <a:t>Deep Learning Terms: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Neural Network: </a:t>
            </a:r>
            <a:r>
              <a:rPr lang="en-US" sz="1800" dirty="0">
                <a:solidFill>
                  <a:schemeClr val="bg1"/>
                </a:solidFill>
                <a:latin typeface="Century Gothic" panose="020B0502020202020204" pitchFamily="34" charset="0"/>
              </a:rPr>
              <a:t>Interconnected layers of neurons that process information.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network of connected "brains" working together.</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Neuron (Node): </a:t>
            </a:r>
            <a:r>
              <a:rPr lang="en-US" sz="1800" dirty="0">
                <a:solidFill>
                  <a:schemeClr val="bg1"/>
                </a:solidFill>
                <a:latin typeface="Century Gothic" panose="020B0502020202020204" pitchFamily="34" charset="0"/>
              </a:rPr>
              <a:t>A basic processing unit in a neural network.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single "brain"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Layer: </a:t>
            </a:r>
            <a:r>
              <a:rPr lang="en-US" sz="1800" dirty="0">
                <a:solidFill>
                  <a:schemeClr val="bg1"/>
                </a:solidFill>
                <a:latin typeface="Century Gothic" panose="020B0502020202020204" pitchFamily="34" charset="0"/>
              </a:rPr>
              <a:t>A group of neurons (input, hidden, output layers).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level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Activation Function: </a:t>
            </a:r>
            <a:r>
              <a:rPr lang="en-US" sz="1800" dirty="0">
                <a:solidFill>
                  <a:schemeClr val="bg1"/>
                </a:solidFill>
                <a:latin typeface="Century Gothic" panose="020B0502020202020204" pitchFamily="34" charset="0"/>
              </a:rPr>
              <a:t>Introduces non-linearity to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"brains" to make more complex decisions.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Backpropagation: </a:t>
            </a:r>
            <a:r>
              <a:rPr lang="en-US" sz="1800" dirty="0">
                <a:solidFill>
                  <a:schemeClr val="bg1"/>
                </a:solidFill>
                <a:latin typeface="Century Gothic" panose="020B0502020202020204" pitchFamily="34" charset="0"/>
              </a:rPr>
              <a:t>Adjusting connection weights to minimize prediction errors.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network to learn from its mistakes.</a:t>
            </a:r>
          </a:p>
        </p:txBody>
      </p:sp>
      <p:sp>
        <p:nvSpPr>
          <p:cNvPr id="5" name="Footer Placeholder 4">
            <a:extLst>
              <a:ext uri="{FF2B5EF4-FFF2-40B4-BE49-F238E27FC236}">
                <a16:creationId xmlns:a16="http://schemas.microsoft.com/office/drawing/2014/main" id="{448457EE-281B-A1AB-4B2F-D79EC935300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07588-B37A-21E9-006B-13C03D6F5DA3}"/>
              </a:ext>
            </a:extLst>
          </p:cNvPr>
          <p:cNvSpPr>
            <a:spLocks noGrp="1"/>
          </p:cNvSpPr>
          <p:nvPr>
            <p:ph type="sldNum" sz="quarter" idx="12"/>
          </p:nvPr>
        </p:nvSpPr>
        <p:spPr/>
        <p:txBody>
          <a:bodyPr/>
          <a:lstStyle/>
          <a:p>
            <a:fld id="{7F537688-BEAE-4904-826F-1C1E0645A5D0}" type="slidenum">
              <a:rPr lang="en-US" sz="2000" smtClean="0"/>
              <a:t>211</a:t>
            </a:fld>
            <a:endParaRPr lang="en-US" sz="2000" dirty="0"/>
          </a:p>
        </p:txBody>
      </p:sp>
      <p:sp>
        <p:nvSpPr>
          <p:cNvPr id="4" name="TextBox 3">
            <a:extLst>
              <a:ext uri="{FF2B5EF4-FFF2-40B4-BE49-F238E27FC236}">
                <a16:creationId xmlns:a16="http://schemas.microsoft.com/office/drawing/2014/main" id="{AC8EC26B-54BD-721F-8A75-F86AE6CDF6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155648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EA40E7-5761-6BD3-464A-609F10210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4FD43-B392-C1AC-A4ED-11FF9047EE8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819FB24-21B6-E6D7-DBE2-2675BE989481}"/>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Epoch: </a:t>
            </a:r>
            <a:r>
              <a:rPr lang="en-US" sz="1800" dirty="0">
                <a:solidFill>
                  <a:schemeClr val="bg1"/>
                </a:solidFill>
                <a:latin typeface="Century Gothic" panose="020B0502020202020204" pitchFamily="34" charset="0"/>
              </a:rPr>
              <a:t>One complete pass through the entire training dataset.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Showing the computer all the examples once.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Batch Size: </a:t>
            </a:r>
            <a:r>
              <a:rPr lang="en-US" sz="1800" dirty="0">
                <a:solidFill>
                  <a:schemeClr val="bg1"/>
                </a:solidFill>
                <a:latin typeface="Century Gothic" panose="020B0502020202020204" pitchFamily="34" charset="0"/>
              </a:rPr>
              <a:t>Number of training examples processed at once.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many examples the computer looks at a time.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Loss Function: </a:t>
            </a:r>
            <a:r>
              <a:rPr lang="en-US" sz="1800" dirty="0">
                <a:solidFill>
                  <a:schemeClr val="bg1"/>
                </a:solidFill>
                <a:latin typeface="Century Gothic" panose="020B0502020202020204" pitchFamily="34" charset="0"/>
              </a:rPr>
              <a:t>Measures the model's prediction error.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the computer knows it made a mistake.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Weight</a:t>
            </a:r>
            <a:r>
              <a:rPr lang="en-US" sz="1800" dirty="0">
                <a:solidFill>
                  <a:schemeClr val="bg1"/>
                </a:solidFill>
                <a:latin typeface="Century Gothic" panose="020B0502020202020204" pitchFamily="34" charset="0"/>
              </a:rPr>
              <a:t>: The strength of the connection between two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strongly two "brains" influence each other.</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Learning Rate: </a:t>
            </a:r>
            <a:r>
              <a:rPr lang="en-US" sz="1800" dirty="0">
                <a:solidFill>
                  <a:schemeClr val="bg1"/>
                </a:solidFill>
                <a:latin typeface="Century Gothic" panose="020B0502020202020204" pitchFamily="34" charset="0"/>
              </a:rPr>
              <a:t>How quickly the model updates its weights.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quickly the computer learns.</a:t>
            </a:r>
          </a:p>
        </p:txBody>
      </p:sp>
      <p:sp>
        <p:nvSpPr>
          <p:cNvPr id="5" name="Footer Placeholder 4">
            <a:extLst>
              <a:ext uri="{FF2B5EF4-FFF2-40B4-BE49-F238E27FC236}">
                <a16:creationId xmlns:a16="http://schemas.microsoft.com/office/drawing/2014/main" id="{4BCE839A-F78C-5EF5-4D5E-F1C03657023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645A7EE-4BD7-51EA-C254-4260A1E2DAB4}"/>
              </a:ext>
            </a:extLst>
          </p:cNvPr>
          <p:cNvSpPr>
            <a:spLocks noGrp="1"/>
          </p:cNvSpPr>
          <p:nvPr>
            <p:ph type="sldNum" sz="quarter" idx="12"/>
          </p:nvPr>
        </p:nvSpPr>
        <p:spPr/>
        <p:txBody>
          <a:bodyPr/>
          <a:lstStyle/>
          <a:p>
            <a:fld id="{7F537688-BEAE-4904-826F-1C1E0645A5D0}" type="slidenum">
              <a:rPr lang="en-US" sz="2000" smtClean="0"/>
              <a:t>212</a:t>
            </a:fld>
            <a:endParaRPr lang="en-US" sz="2000" dirty="0"/>
          </a:p>
        </p:txBody>
      </p:sp>
      <p:sp>
        <p:nvSpPr>
          <p:cNvPr id="4" name="TextBox 3">
            <a:extLst>
              <a:ext uri="{FF2B5EF4-FFF2-40B4-BE49-F238E27FC236}">
                <a16:creationId xmlns:a16="http://schemas.microsoft.com/office/drawing/2014/main" id="{B602F32F-A8D3-EE6F-270F-3B123C739F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143375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26C8F1E-A32E-17D5-8A08-98F372996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33BF-E2A8-1152-A651-34B9612039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865A2707-0AFA-9B6E-2A01-4D485BCD1E66}"/>
              </a:ext>
            </a:extLst>
          </p:cNvPr>
          <p:cNvSpPr>
            <a:spLocks noGrp="1"/>
          </p:cNvSpPr>
          <p:nvPr>
            <p:ph idx="1"/>
          </p:nvPr>
        </p:nvSpPr>
        <p:spPr>
          <a:xfrm>
            <a:off x="348343" y="1722120"/>
            <a:ext cx="11556274" cy="4482639"/>
          </a:xfrm>
        </p:spPr>
        <p:txBody>
          <a:bodyPr>
            <a:noAutofit/>
          </a:bodyPr>
          <a:lstStyle/>
          <a:p>
            <a:pPr marL="0" indent="0">
              <a:lnSpc>
                <a:spcPct val="100000"/>
              </a:lnSpc>
              <a:buNone/>
            </a:pPr>
            <a:r>
              <a:rPr lang="en-US" sz="1900" b="1" dirty="0">
                <a:solidFill>
                  <a:schemeClr val="bg1"/>
                </a:solidFill>
                <a:latin typeface="Century Gothic" panose="020B0502020202020204" pitchFamily="34" charset="0"/>
              </a:rPr>
              <a:t>Natural Language Processing (NLP) Terms: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Tokenization: </a:t>
            </a:r>
            <a:r>
              <a:rPr lang="en-US" sz="1900" dirty="0">
                <a:solidFill>
                  <a:schemeClr val="bg1"/>
                </a:solidFill>
                <a:latin typeface="Century Gothic" panose="020B0502020202020204" pitchFamily="34" charset="0"/>
              </a:rPr>
              <a:t>Breaking down text into tokens (words, phrases).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Splitting a sentence into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Stop Words: </a:t>
            </a:r>
            <a:r>
              <a:rPr lang="en-US" sz="1900" dirty="0">
                <a:solidFill>
                  <a:schemeClr val="bg1"/>
                </a:solidFill>
                <a:latin typeface="Century Gothic" panose="020B0502020202020204" pitchFamily="34" charset="0"/>
              </a:rPr>
              <a:t>Common words (e.g., "the," "a," "is") often removed.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Words that don't carry much meaning.</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Stemming: </a:t>
            </a:r>
            <a:r>
              <a:rPr lang="en-US" sz="1900" dirty="0">
                <a:solidFill>
                  <a:schemeClr val="bg1"/>
                </a:solidFill>
                <a:latin typeface="Century Gothic" panose="020B0502020202020204" pitchFamily="34" charset="0"/>
              </a:rPr>
              <a:t>Reducing words to their root form.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Chopping off the endings of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Lemmatization: </a:t>
            </a:r>
            <a:r>
              <a:rPr lang="en-US" sz="1900" dirty="0">
                <a:solidFill>
                  <a:schemeClr val="bg1"/>
                </a:solidFill>
                <a:latin typeface="Century Gothic" panose="020B0502020202020204" pitchFamily="34" charset="0"/>
              </a:rPr>
              <a:t>Reducing words to their dictionary form (lemma).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Finding the base word.</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Corpus: </a:t>
            </a:r>
            <a:r>
              <a:rPr lang="en-US" sz="1800" dirty="0">
                <a:solidFill>
                  <a:schemeClr val="bg1"/>
                </a:solidFill>
                <a:latin typeface="Century Gothic" panose="020B0502020202020204" pitchFamily="34" charset="0"/>
              </a:rPr>
              <a:t>A large collection of text.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big library of text.</a:t>
            </a:r>
            <a:endParaRPr lang="en-US" sz="19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3978110-E80D-9A09-2176-DCB369F4A3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DE1CEC6-9B5C-FC64-E80A-51FA045CA7F4}"/>
              </a:ext>
            </a:extLst>
          </p:cNvPr>
          <p:cNvSpPr>
            <a:spLocks noGrp="1"/>
          </p:cNvSpPr>
          <p:nvPr>
            <p:ph type="sldNum" sz="quarter" idx="12"/>
          </p:nvPr>
        </p:nvSpPr>
        <p:spPr/>
        <p:txBody>
          <a:bodyPr/>
          <a:lstStyle/>
          <a:p>
            <a:fld id="{7F537688-BEAE-4904-826F-1C1E0645A5D0}" type="slidenum">
              <a:rPr lang="en-US" sz="2000" smtClean="0"/>
              <a:t>213</a:t>
            </a:fld>
            <a:endParaRPr lang="en-US" sz="2000" dirty="0"/>
          </a:p>
        </p:txBody>
      </p:sp>
      <p:sp>
        <p:nvSpPr>
          <p:cNvPr id="4" name="TextBox 3">
            <a:extLst>
              <a:ext uri="{FF2B5EF4-FFF2-40B4-BE49-F238E27FC236}">
                <a16:creationId xmlns:a16="http://schemas.microsoft.com/office/drawing/2014/main" id="{6CB85386-53CB-44B8-B014-ACAD5E4B41EB}"/>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437824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E3E5F-2166-E907-F305-CEA5A770F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131-3E6A-DE7B-9AF1-95CB347A449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A9661A4A-5A88-104A-BC08-7496B37FD8C5}"/>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2000" b="1" dirty="0">
                <a:solidFill>
                  <a:schemeClr val="bg1"/>
                </a:solidFill>
                <a:latin typeface="Century Gothic" panose="020B0502020202020204" pitchFamily="34" charset="0"/>
              </a:rPr>
              <a:t>Word Embeddings: </a:t>
            </a:r>
            <a:r>
              <a:rPr lang="en-US" sz="2000" dirty="0">
                <a:solidFill>
                  <a:schemeClr val="bg1"/>
                </a:solidFill>
                <a:latin typeface="Century Gothic" panose="020B0502020202020204" pitchFamily="34" charset="0"/>
              </a:rPr>
              <a:t>Representing words as vectors capturing semantic relationships.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Giving each word a set of coordinates in "meaning-space”.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Sentiment Analysis: </a:t>
            </a:r>
            <a:r>
              <a:rPr lang="en-US" dirty="0">
                <a:solidFill>
                  <a:schemeClr val="bg1"/>
                </a:solidFill>
                <a:latin typeface="Century Gothic" panose="020B0502020202020204" pitchFamily="34" charset="0"/>
              </a:rPr>
              <a:t>Determining the emotional tone of text.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Figuring out if someone is happy or sad based on what they wrote.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Machine Translation: </a:t>
            </a:r>
            <a:r>
              <a:rPr lang="en-US" dirty="0">
                <a:solidFill>
                  <a:schemeClr val="bg1"/>
                </a:solidFill>
                <a:latin typeface="Century Gothic" panose="020B0502020202020204" pitchFamily="34" charset="0"/>
              </a:rPr>
              <a:t>Translating text from one language to another.</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Text Summarization: </a:t>
            </a:r>
            <a:r>
              <a:rPr lang="en-US" dirty="0">
                <a:solidFill>
                  <a:schemeClr val="bg1"/>
                </a:solidFill>
                <a:latin typeface="Century Gothic" panose="020B0502020202020204" pitchFamily="34" charset="0"/>
              </a:rPr>
              <a:t>Generating a concise summary of text.</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Named Entity Recognition (NER): </a:t>
            </a:r>
            <a:r>
              <a:rPr lang="en-US" dirty="0">
                <a:solidFill>
                  <a:schemeClr val="bg1"/>
                </a:solidFill>
                <a:latin typeface="Century Gothic" panose="020B0502020202020204" pitchFamily="34" charset="0"/>
              </a:rPr>
              <a:t>Identifying and classifying named entities.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Finding and labeling names of people, places, and organizations.</a:t>
            </a:r>
          </a:p>
        </p:txBody>
      </p:sp>
      <p:sp>
        <p:nvSpPr>
          <p:cNvPr id="5" name="Footer Placeholder 4">
            <a:extLst>
              <a:ext uri="{FF2B5EF4-FFF2-40B4-BE49-F238E27FC236}">
                <a16:creationId xmlns:a16="http://schemas.microsoft.com/office/drawing/2014/main" id="{922B8F72-6C65-4511-1311-B9271238A53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ED9465-64AD-264E-DF47-BCB41886634B}"/>
              </a:ext>
            </a:extLst>
          </p:cNvPr>
          <p:cNvSpPr>
            <a:spLocks noGrp="1"/>
          </p:cNvSpPr>
          <p:nvPr>
            <p:ph type="sldNum" sz="quarter" idx="12"/>
          </p:nvPr>
        </p:nvSpPr>
        <p:spPr/>
        <p:txBody>
          <a:bodyPr/>
          <a:lstStyle/>
          <a:p>
            <a:fld id="{7F537688-BEAE-4904-826F-1C1E0645A5D0}" type="slidenum">
              <a:rPr lang="en-US" sz="2000" smtClean="0"/>
              <a:t>214</a:t>
            </a:fld>
            <a:endParaRPr lang="en-US" sz="2000" dirty="0"/>
          </a:p>
        </p:txBody>
      </p:sp>
      <p:sp>
        <p:nvSpPr>
          <p:cNvPr id="4" name="TextBox 3">
            <a:extLst>
              <a:ext uri="{FF2B5EF4-FFF2-40B4-BE49-F238E27FC236}">
                <a16:creationId xmlns:a16="http://schemas.microsoft.com/office/drawing/2014/main" id="{C3835ED1-235E-BF3A-AF5D-7A2463312DED}"/>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6990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18136</TotalTime>
  <Words>14713</Words>
  <Application>Microsoft Office PowerPoint</Application>
  <PresentationFormat>Widescreen</PresentationFormat>
  <Paragraphs>1656</Paragraphs>
  <Slides>214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214</vt:i4>
      </vt:variant>
    </vt:vector>
  </HeadingPairs>
  <TitlesOfParts>
    <vt:vector size="225"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(EMBEDDING)</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The Transformer</vt:lpstr>
      <vt:lpstr>Transformers: Attention is All You Need</vt:lpstr>
      <vt:lpstr>Transformers: Attention is All You Need</vt:lpstr>
      <vt:lpstr>Attention</vt:lpstr>
      <vt:lpstr>Attention</vt:lpstr>
      <vt:lpstr>Attention</vt:lpstr>
      <vt:lpstr>Attention</vt:lpstr>
      <vt:lpstr>Attention</vt:lpstr>
      <vt:lpstr>Attention</vt:lpstr>
      <vt:lpstr>Attention</vt:lpstr>
      <vt:lpstr>Attention</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Bottleneck of RNNs</vt:lpstr>
      <vt:lpstr>PowerPoint Presentation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383</cp:revision>
  <dcterms:created xsi:type="dcterms:W3CDTF">2025-01-09T12:33:02Z</dcterms:created>
  <dcterms:modified xsi:type="dcterms:W3CDTF">2025-03-18T13:33:20Z</dcterms:modified>
</cp:coreProperties>
</file>